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5"/>
  </p:notesMasterIdLst>
  <p:handoutMasterIdLst>
    <p:handoutMasterId r:id="rId26"/>
  </p:handoutMasterIdLst>
  <p:sldIdLst>
    <p:sldId id="292" r:id="rId5"/>
    <p:sldId id="301" r:id="rId6"/>
    <p:sldId id="324" r:id="rId7"/>
    <p:sldId id="327" r:id="rId8"/>
    <p:sldId id="323" r:id="rId9"/>
    <p:sldId id="328" r:id="rId10"/>
    <p:sldId id="346" r:id="rId11"/>
    <p:sldId id="347" r:id="rId12"/>
    <p:sldId id="348" r:id="rId13"/>
    <p:sldId id="349" r:id="rId14"/>
    <p:sldId id="350" r:id="rId15"/>
    <p:sldId id="364" r:id="rId16"/>
    <p:sldId id="317" r:id="rId17"/>
    <p:sldId id="365" r:id="rId18"/>
    <p:sldId id="363" r:id="rId19"/>
    <p:sldId id="359" r:id="rId20"/>
    <p:sldId id="360" r:id="rId21"/>
    <p:sldId id="362" r:id="rId22"/>
    <p:sldId id="361" r:id="rId23"/>
    <p:sldId id="293" r:id="rId2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130"/>
    <a:srgbClr val="59B3D5"/>
    <a:srgbClr val="BE551A"/>
    <a:srgbClr val="2E3D92"/>
    <a:srgbClr val="FBFCFC"/>
    <a:srgbClr val="FFFFFF"/>
    <a:srgbClr val="F5F5F5"/>
    <a:srgbClr val="FBFBFB"/>
    <a:srgbClr val="F3703A"/>
    <a:srgbClr val="BEE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39" autoAdjust="0"/>
  </p:normalViewPr>
  <p:slideViewPr>
    <p:cSldViewPr snapToGrid="0">
      <p:cViewPr varScale="1">
        <p:scale>
          <a:sx n="81" d="100"/>
          <a:sy n="81" d="100"/>
        </p:scale>
        <p:origin x="86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07/relationships/hdphoto" Target="../media/hdphoto1.wdp"/><Relationship Id="rId1" Type="http://schemas.openxmlformats.org/officeDocument/2006/relationships/image" Target="../media/image40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07/relationships/hdphoto" Target="../media/hdphoto1.wdp"/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89921-01D8-430B-9D5F-AB8646B23571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98450C1F-DA77-4133-B551-49C1F079EE37}">
      <dgm:prSet/>
      <dgm:spPr/>
      <dgm:t>
        <a:bodyPr/>
        <a:lstStyle/>
        <a:p>
          <a:pPr rtl="0"/>
          <a:r>
            <a:rPr lang="it-IT" dirty="0"/>
            <a:t>L’</a:t>
          </a:r>
          <a:r>
            <a:rPr lang="it-IT" b="1" dirty="0" err="1"/>
            <a:t>immunonutrizione</a:t>
          </a:r>
          <a:r>
            <a:rPr lang="it-IT" dirty="0"/>
            <a:t> è una strategia nutrizionale che utilizza </a:t>
          </a:r>
          <a:r>
            <a:rPr lang="it-IT" b="1" dirty="0"/>
            <a:t>substrati funzionali con azione immunomodulante o antinfiammatoria </a:t>
          </a:r>
          <a:r>
            <a:rPr lang="it-IT" dirty="0"/>
            <a:t>per migliorare gli esiti clinici, soprattutto in </a:t>
          </a:r>
          <a:r>
            <a:rPr lang="it-IT" b="1" dirty="0"/>
            <a:t>ambito chirurgico, oncologico</a:t>
          </a:r>
          <a:r>
            <a:rPr lang="it-IT" dirty="0"/>
            <a:t> e critico.</a:t>
          </a:r>
        </a:p>
      </dgm:t>
    </dgm:pt>
    <dgm:pt modelId="{E5C2C741-0C02-4166-BFCF-D75BC065E3DD}" type="parTrans" cxnId="{5787B2EB-9DC3-43C0-BB3D-24FF145D6708}">
      <dgm:prSet/>
      <dgm:spPr/>
      <dgm:t>
        <a:bodyPr/>
        <a:lstStyle/>
        <a:p>
          <a:endParaRPr lang="it-IT"/>
        </a:p>
      </dgm:t>
    </dgm:pt>
    <dgm:pt modelId="{BE772C32-AC30-449D-9AC5-4C16E0B06CB9}" type="sibTrans" cxnId="{5787B2EB-9DC3-43C0-BB3D-24FF145D6708}">
      <dgm:prSet/>
      <dgm:spPr/>
      <dgm:t>
        <a:bodyPr/>
        <a:lstStyle/>
        <a:p>
          <a:endParaRPr lang="it-IT"/>
        </a:p>
      </dgm:t>
    </dgm:pt>
    <dgm:pt modelId="{8FE73C43-8AE8-46C9-869F-5687AE60DB09}">
      <dgm:prSet/>
      <dgm:spPr/>
      <dgm:t>
        <a:bodyPr/>
        <a:lstStyle/>
        <a:p>
          <a:pPr rtl="0"/>
          <a:r>
            <a:rPr lang="it-IT" dirty="0"/>
            <a:t>modulare la risposta immunitaria e l’infiammazione </a:t>
          </a:r>
          <a:r>
            <a:rPr lang="it-IT" dirty="0" err="1"/>
            <a:t>perioperatoria</a:t>
          </a:r>
          <a:endParaRPr lang="it-IT" dirty="0"/>
        </a:p>
      </dgm:t>
    </dgm:pt>
    <dgm:pt modelId="{EAAEA0A7-A63C-4698-B097-88F3BA92F2A3}" type="parTrans" cxnId="{0487C29B-87B4-48FD-9060-BEFC0DA328F9}">
      <dgm:prSet/>
      <dgm:spPr/>
      <dgm:t>
        <a:bodyPr/>
        <a:lstStyle/>
        <a:p>
          <a:endParaRPr lang="it-IT"/>
        </a:p>
      </dgm:t>
    </dgm:pt>
    <dgm:pt modelId="{6FDA5ADE-213D-4759-BD72-21DD7E1E5D3C}" type="sibTrans" cxnId="{0487C29B-87B4-48FD-9060-BEFC0DA328F9}">
      <dgm:prSet/>
      <dgm:spPr/>
      <dgm:t>
        <a:bodyPr/>
        <a:lstStyle/>
        <a:p>
          <a:endParaRPr lang="it-IT"/>
        </a:p>
      </dgm:t>
    </dgm:pt>
    <dgm:pt modelId="{2BBFA553-9BED-41E4-AD1C-B69E6325AD26}">
      <dgm:prSet/>
      <dgm:spPr/>
      <dgm:t>
        <a:bodyPr/>
        <a:lstStyle/>
        <a:p>
          <a:pPr rtl="0"/>
          <a:r>
            <a:rPr lang="it-IT" dirty="0"/>
            <a:t>5–7 (fino a 10) giorni </a:t>
          </a:r>
          <a:r>
            <a:rPr lang="it-IT" dirty="0" err="1"/>
            <a:t>pre</a:t>
          </a:r>
          <a:r>
            <a:rPr lang="it-IT" dirty="0"/>
            <a:t>‑op</a:t>
          </a:r>
        </a:p>
      </dgm:t>
    </dgm:pt>
    <dgm:pt modelId="{53B410CB-18F7-4FB8-AD27-0FA571D9F911}" type="parTrans" cxnId="{69EAFDD2-2A33-4797-9999-E5BB7AB863A7}">
      <dgm:prSet/>
      <dgm:spPr/>
      <dgm:t>
        <a:bodyPr/>
        <a:lstStyle/>
        <a:p>
          <a:endParaRPr lang="it-IT"/>
        </a:p>
      </dgm:t>
    </dgm:pt>
    <dgm:pt modelId="{ACC73925-2969-41C7-AE34-275A9CF346E5}" type="sibTrans" cxnId="{69EAFDD2-2A33-4797-9999-E5BB7AB863A7}">
      <dgm:prSet/>
      <dgm:spPr/>
      <dgm:t>
        <a:bodyPr/>
        <a:lstStyle/>
        <a:p>
          <a:endParaRPr lang="it-IT"/>
        </a:p>
      </dgm:t>
    </dgm:pt>
    <dgm:pt modelId="{26E4B886-7C5F-4F5D-B0B7-AE8AF51141A6}">
      <dgm:prSet/>
      <dgm:spPr/>
      <dgm:t>
        <a:bodyPr/>
        <a:lstStyle/>
        <a:p>
          <a:pPr rtl="0"/>
          <a:r>
            <a:rPr lang="it-IT" b="1"/>
            <a:t>Funzione</a:t>
          </a:r>
          <a:endParaRPr lang="it-IT" b="1" dirty="0"/>
        </a:p>
      </dgm:t>
    </dgm:pt>
    <dgm:pt modelId="{638B3911-754B-4C3A-BD02-DC7361426BB2}" type="parTrans" cxnId="{E128FAA1-67A8-400F-A4B2-9BFFE2307E95}">
      <dgm:prSet/>
      <dgm:spPr/>
      <dgm:t>
        <a:bodyPr/>
        <a:lstStyle/>
        <a:p>
          <a:endParaRPr lang="it-IT"/>
        </a:p>
      </dgm:t>
    </dgm:pt>
    <dgm:pt modelId="{1678519C-A81D-4F4C-8616-1CD3390BABC1}" type="sibTrans" cxnId="{E128FAA1-67A8-400F-A4B2-9BFFE2307E95}">
      <dgm:prSet/>
      <dgm:spPr/>
      <dgm:t>
        <a:bodyPr/>
        <a:lstStyle/>
        <a:p>
          <a:endParaRPr lang="it-IT"/>
        </a:p>
      </dgm:t>
    </dgm:pt>
    <dgm:pt modelId="{8122C160-E851-4E73-A2A9-4C9A1217E1BB}">
      <dgm:prSet/>
      <dgm:spPr/>
      <dgm:t>
        <a:bodyPr/>
        <a:lstStyle/>
        <a:p>
          <a:r>
            <a:rPr lang="it-IT" b="1"/>
            <a:t>Target</a:t>
          </a:r>
          <a:endParaRPr lang="it-IT" b="1" dirty="0"/>
        </a:p>
      </dgm:t>
    </dgm:pt>
    <dgm:pt modelId="{3B67B1BD-30FC-460E-BDDA-1C24FC31F075}" type="parTrans" cxnId="{4993388B-3381-4AD4-A075-78702FDAFDBA}">
      <dgm:prSet/>
      <dgm:spPr/>
      <dgm:t>
        <a:bodyPr/>
        <a:lstStyle/>
        <a:p>
          <a:endParaRPr lang="it-IT"/>
        </a:p>
      </dgm:t>
    </dgm:pt>
    <dgm:pt modelId="{6202C30F-F481-4CC5-B404-2D3D84DEBCBA}" type="sibTrans" cxnId="{4993388B-3381-4AD4-A075-78702FDAFDBA}">
      <dgm:prSet/>
      <dgm:spPr/>
      <dgm:t>
        <a:bodyPr/>
        <a:lstStyle/>
        <a:p>
          <a:endParaRPr lang="it-IT"/>
        </a:p>
      </dgm:t>
    </dgm:pt>
    <dgm:pt modelId="{0B4A77BF-69DD-49A0-9A1A-8247963C7AA2}">
      <dgm:prSet/>
      <dgm:spPr/>
      <dgm:t>
        <a:bodyPr/>
        <a:lstStyle/>
        <a:p>
          <a:r>
            <a:rPr lang="it-IT" b="1"/>
            <a:t>Finestra d’uso</a:t>
          </a:r>
          <a:endParaRPr lang="it-IT" b="1" dirty="0"/>
        </a:p>
      </dgm:t>
    </dgm:pt>
    <dgm:pt modelId="{29B601EA-62FF-4D68-9E9A-8263E7C57FDD}" type="parTrans" cxnId="{8FC47AFE-F7A2-43EB-A930-4532EA37DBFF}">
      <dgm:prSet/>
      <dgm:spPr/>
      <dgm:t>
        <a:bodyPr/>
        <a:lstStyle/>
        <a:p>
          <a:endParaRPr lang="it-IT"/>
        </a:p>
      </dgm:t>
    </dgm:pt>
    <dgm:pt modelId="{F5DFB042-1139-4C16-9A3F-EBC9240A7E09}" type="sibTrans" cxnId="{8FC47AFE-F7A2-43EB-A930-4532EA37DBFF}">
      <dgm:prSet/>
      <dgm:spPr/>
      <dgm:t>
        <a:bodyPr/>
        <a:lstStyle/>
        <a:p>
          <a:endParaRPr lang="it-IT"/>
        </a:p>
      </dgm:t>
    </dgm:pt>
    <dgm:pt modelId="{9EA00947-D8FF-4D03-A5D0-8B859C3352B2}" type="pres">
      <dgm:prSet presAssocID="{C1589921-01D8-430B-9D5F-AB8646B235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CB03FD5-A9BD-4818-BB72-E5292D8E3AC5}" type="pres">
      <dgm:prSet presAssocID="{26E4B886-7C5F-4F5D-B0B7-AE8AF51141A6}" presName="parentLin" presStyleCnt="0"/>
      <dgm:spPr/>
    </dgm:pt>
    <dgm:pt modelId="{833450BD-FFBB-4B74-B6AF-7B961B6F10BA}" type="pres">
      <dgm:prSet presAssocID="{26E4B886-7C5F-4F5D-B0B7-AE8AF51141A6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25112ED0-702E-4AF6-B7CF-8A2DFF915608}" type="pres">
      <dgm:prSet presAssocID="{26E4B886-7C5F-4F5D-B0B7-AE8AF51141A6}" presName="parentText" presStyleLbl="node1" presStyleIdx="0" presStyleCnt="3" custFlipHor="1" custScaleX="3252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26D513-70C1-4167-9B87-3CECE89DB1F4}" type="pres">
      <dgm:prSet presAssocID="{26E4B886-7C5F-4F5D-B0B7-AE8AF51141A6}" presName="negativeSpace" presStyleCnt="0"/>
      <dgm:spPr/>
    </dgm:pt>
    <dgm:pt modelId="{357D0DD7-E6E6-4FFC-A698-7E5D901B9713}" type="pres">
      <dgm:prSet presAssocID="{26E4B886-7C5F-4F5D-B0B7-AE8AF51141A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4437A11-B37C-437D-8341-8E5BC3E363F7}" type="pres">
      <dgm:prSet presAssocID="{1678519C-A81D-4F4C-8616-1CD3390BABC1}" presName="spaceBetweenRectangles" presStyleCnt="0"/>
      <dgm:spPr/>
    </dgm:pt>
    <dgm:pt modelId="{DA150D6C-8486-462F-A372-3D3684B0CD82}" type="pres">
      <dgm:prSet presAssocID="{8122C160-E851-4E73-A2A9-4C9A1217E1BB}" presName="parentLin" presStyleCnt="0"/>
      <dgm:spPr/>
    </dgm:pt>
    <dgm:pt modelId="{BA7B6AE3-57F4-46A5-8526-B2B13D46A16E}" type="pres">
      <dgm:prSet presAssocID="{8122C160-E851-4E73-A2A9-4C9A1217E1BB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6B3E532A-886B-41BF-BDB8-620DB0FB5104}" type="pres">
      <dgm:prSet presAssocID="{8122C160-E851-4E73-A2A9-4C9A1217E1BB}" presName="parentText" presStyleLbl="node1" presStyleIdx="1" presStyleCnt="3" custScaleX="2805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52F80AA-D77D-4048-98C3-744E191E6CCA}" type="pres">
      <dgm:prSet presAssocID="{8122C160-E851-4E73-A2A9-4C9A1217E1BB}" presName="negativeSpace" presStyleCnt="0"/>
      <dgm:spPr/>
    </dgm:pt>
    <dgm:pt modelId="{68A02074-E84F-4B76-AC4B-85CDB56A0E96}" type="pres">
      <dgm:prSet presAssocID="{8122C160-E851-4E73-A2A9-4C9A1217E1B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5D6EBEC-26D1-49E4-AC22-5B1F52A0C1F8}" type="pres">
      <dgm:prSet presAssocID="{6202C30F-F481-4CC5-B404-2D3D84DEBCBA}" presName="spaceBetweenRectangles" presStyleCnt="0"/>
      <dgm:spPr/>
    </dgm:pt>
    <dgm:pt modelId="{BA266C00-5F8F-423C-A777-09ECFE27C373}" type="pres">
      <dgm:prSet presAssocID="{0B4A77BF-69DD-49A0-9A1A-8247963C7AA2}" presName="parentLin" presStyleCnt="0"/>
      <dgm:spPr/>
    </dgm:pt>
    <dgm:pt modelId="{9759C7B1-F506-4B88-9D51-5B0D7F6EBE81}" type="pres">
      <dgm:prSet presAssocID="{0B4A77BF-69DD-49A0-9A1A-8247963C7AA2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17BE9EB2-2D0F-450E-942F-8063962B8E3A}" type="pres">
      <dgm:prSet presAssocID="{0B4A77BF-69DD-49A0-9A1A-8247963C7AA2}" presName="parentText" presStyleLbl="node1" presStyleIdx="2" presStyleCnt="3" custScaleX="4315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4780D51-2232-411C-B6B3-6D7FA6FDDC01}" type="pres">
      <dgm:prSet presAssocID="{0B4A77BF-69DD-49A0-9A1A-8247963C7AA2}" presName="negativeSpace" presStyleCnt="0"/>
      <dgm:spPr/>
    </dgm:pt>
    <dgm:pt modelId="{51511190-2F79-4A78-BE8F-BC6A9E4F1FC9}" type="pres">
      <dgm:prSet presAssocID="{0B4A77BF-69DD-49A0-9A1A-8247963C7AA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1AB9D68-79D6-4D19-8963-365DEC60FD8A}" type="presOf" srcId="{98450C1F-DA77-4133-B551-49C1F079EE37}" destId="{357D0DD7-E6E6-4FFC-A698-7E5D901B9713}" srcOrd="0" destOrd="0" presId="urn:microsoft.com/office/officeart/2005/8/layout/list1"/>
    <dgm:cxn modelId="{8A3C3925-9B30-4091-8370-AF6A68BA6820}" type="presOf" srcId="{2BBFA553-9BED-41E4-AD1C-B69E6325AD26}" destId="{51511190-2F79-4A78-BE8F-BC6A9E4F1FC9}" srcOrd="0" destOrd="0" presId="urn:microsoft.com/office/officeart/2005/8/layout/list1"/>
    <dgm:cxn modelId="{B806AA20-884F-435C-8F61-A057DA7C965D}" type="presOf" srcId="{8122C160-E851-4E73-A2A9-4C9A1217E1BB}" destId="{BA7B6AE3-57F4-46A5-8526-B2B13D46A16E}" srcOrd="0" destOrd="0" presId="urn:microsoft.com/office/officeart/2005/8/layout/list1"/>
    <dgm:cxn modelId="{34A64069-88A4-480A-9913-F7D6294B7015}" type="presOf" srcId="{8122C160-E851-4E73-A2A9-4C9A1217E1BB}" destId="{6B3E532A-886B-41BF-BDB8-620DB0FB5104}" srcOrd="1" destOrd="0" presId="urn:microsoft.com/office/officeart/2005/8/layout/list1"/>
    <dgm:cxn modelId="{A27A48BD-1FF2-454B-9B04-50F7407A82B6}" type="presOf" srcId="{26E4B886-7C5F-4F5D-B0B7-AE8AF51141A6}" destId="{833450BD-FFBB-4B74-B6AF-7B961B6F10BA}" srcOrd="0" destOrd="0" presId="urn:microsoft.com/office/officeart/2005/8/layout/list1"/>
    <dgm:cxn modelId="{B0806E5F-1D60-4BED-B283-D2D873132F32}" type="presOf" srcId="{0B4A77BF-69DD-49A0-9A1A-8247963C7AA2}" destId="{17BE9EB2-2D0F-450E-942F-8063962B8E3A}" srcOrd="1" destOrd="0" presId="urn:microsoft.com/office/officeart/2005/8/layout/list1"/>
    <dgm:cxn modelId="{0208E039-6CBF-45CC-8D87-4ED321518869}" type="presOf" srcId="{26E4B886-7C5F-4F5D-B0B7-AE8AF51141A6}" destId="{25112ED0-702E-4AF6-B7CF-8A2DFF915608}" srcOrd="1" destOrd="0" presId="urn:microsoft.com/office/officeart/2005/8/layout/list1"/>
    <dgm:cxn modelId="{69EAFDD2-2A33-4797-9999-E5BB7AB863A7}" srcId="{0B4A77BF-69DD-49A0-9A1A-8247963C7AA2}" destId="{2BBFA553-9BED-41E4-AD1C-B69E6325AD26}" srcOrd="0" destOrd="0" parTransId="{53B410CB-18F7-4FB8-AD27-0FA571D9F911}" sibTransId="{ACC73925-2969-41C7-AE34-275A9CF346E5}"/>
    <dgm:cxn modelId="{0487C29B-87B4-48FD-9060-BEFC0DA328F9}" srcId="{8122C160-E851-4E73-A2A9-4C9A1217E1BB}" destId="{8FE73C43-8AE8-46C9-869F-5687AE60DB09}" srcOrd="0" destOrd="0" parTransId="{EAAEA0A7-A63C-4698-B097-88F3BA92F2A3}" sibTransId="{6FDA5ADE-213D-4759-BD72-21DD7E1E5D3C}"/>
    <dgm:cxn modelId="{5787B2EB-9DC3-43C0-BB3D-24FF145D6708}" srcId="{26E4B886-7C5F-4F5D-B0B7-AE8AF51141A6}" destId="{98450C1F-DA77-4133-B551-49C1F079EE37}" srcOrd="0" destOrd="0" parTransId="{E5C2C741-0C02-4166-BFCF-D75BC065E3DD}" sibTransId="{BE772C32-AC30-449D-9AC5-4C16E0B06CB9}"/>
    <dgm:cxn modelId="{93D7799E-FE60-4330-8118-C9CBBE6E64FB}" type="presOf" srcId="{C1589921-01D8-430B-9D5F-AB8646B23571}" destId="{9EA00947-D8FF-4D03-A5D0-8B859C3352B2}" srcOrd="0" destOrd="0" presId="urn:microsoft.com/office/officeart/2005/8/layout/list1"/>
    <dgm:cxn modelId="{4993388B-3381-4AD4-A075-78702FDAFDBA}" srcId="{C1589921-01D8-430B-9D5F-AB8646B23571}" destId="{8122C160-E851-4E73-A2A9-4C9A1217E1BB}" srcOrd="1" destOrd="0" parTransId="{3B67B1BD-30FC-460E-BDDA-1C24FC31F075}" sibTransId="{6202C30F-F481-4CC5-B404-2D3D84DEBCBA}"/>
    <dgm:cxn modelId="{028545DA-C6CA-48AB-B219-C5F29E7A8ABE}" type="presOf" srcId="{8FE73C43-8AE8-46C9-869F-5687AE60DB09}" destId="{68A02074-E84F-4B76-AC4B-85CDB56A0E96}" srcOrd="0" destOrd="0" presId="urn:microsoft.com/office/officeart/2005/8/layout/list1"/>
    <dgm:cxn modelId="{8FC47AFE-F7A2-43EB-A930-4532EA37DBFF}" srcId="{C1589921-01D8-430B-9D5F-AB8646B23571}" destId="{0B4A77BF-69DD-49A0-9A1A-8247963C7AA2}" srcOrd="2" destOrd="0" parTransId="{29B601EA-62FF-4D68-9E9A-8263E7C57FDD}" sibTransId="{F5DFB042-1139-4C16-9A3F-EBC9240A7E09}"/>
    <dgm:cxn modelId="{0F02F802-45BF-4574-BB2B-5BE52A925551}" type="presOf" srcId="{0B4A77BF-69DD-49A0-9A1A-8247963C7AA2}" destId="{9759C7B1-F506-4B88-9D51-5B0D7F6EBE81}" srcOrd="0" destOrd="0" presId="urn:microsoft.com/office/officeart/2005/8/layout/list1"/>
    <dgm:cxn modelId="{E128FAA1-67A8-400F-A4B2-9BFFE2307E95}" srcId="{C1589921-01D8-430B-9D5F-AB8646B23571}" destId="{26E4B886-7C5F-4F5D-B0B7-AE8AF51141A6}" srcOrd="0" destOrd="0" parTransId="{638B3911-754B-4C3A-BD02-DC7361426BB2}" sibTransId="{1678519C-A81D-4F4C-8616-1CD3390BABC1}"/>
    <dgm:cxn modelId="{D104BEA2-15A4-48F4-9291-65FF196587CC}" type="presParOf" srcId="{9EA00947-D8FF-4D03-A5D0-8B859C3352B2}" destId="{CCB03FD5-A9BD-4818-BB72-E5292D8E3AC5}" srcOrd="0" destOrd="0" presId="urn:microsoft.com/office/officeart/2005/8/layout/list1"/>
    <dgm:cxn modelId="{A1BFA1B8-A5BD-4929-A4A9-9600CD73E041}" type="presParOf" srcId="{CCB03FD5-A9BD-4818-BB72-E5292D8E3AC5}" destId="{833450BD-FFBB-4B74-B6AF-7B961B6F10BA}" srcOrd="0" destOrd="0" presId="urn:microsoft.com/office/officeart/2005/8/layout/list1"/>
    <dgm:cxn modelId="{8C726C3A-E474-4BD8-8572-6DCCC923C19B}" type="presParOf" srcId="{CCB03FD5-A9BD-4818-BB72-E5292D8E3AC5}" destId="{25112ED0-702E-4AF6-B7CF-8A2DFF915608}" srcOrd="1" destOrd="0" presId="urn:microsoft.com/office/officeart/2005/8/layout/list1"/>
    <dgm:cxn modelId="{247BC242-0668-415D-AF71-97B990E54DEB}" type="presParOf" srcId="{9EA00947-D8FF-4D03-A5D0-8B859C3352B2}" destId="{0726D513-70C1-4167-9B87-3CECE89DB1F4}" srcOrd="1" destOrd="0" presId="urn:microsoft.com/office/officeart/2005/8/layout/list1"/>
    <dgm:cxn modelId="{F9C9851D-67E1-4B8A-B82C-F15D7B8E990A}" type="presParOf" srcId="{9EA00947-D8FF-4D03-A5D0-8B859C3352B2}" destId="{357D0DD7-E6E6-4FFC-A698-7E5D901B9713}" srcOrd="2" destOrd="0" presId="urn:microsoft.com/office/officeart/2005/8/layout/list1"/>
    <dgm:cxn modelId="{1E1035BA-C6CB-4415-B79F-27852DDDED23}" type="presParOf" srcId="{9EA00947-D8FF-4D03-A5D0-8B859C3352B2}" destId="{14437A11-B37C-437D-8341-8E5BC3E363F7}" srcOrd="3" destOrd="0" presId="urn:microsoft.com/office/officeart/2005/8/layout/list1"/>
    <dgm:cxn modelId="{5B75A448-349A-4F80-98F2-2E18267B245F}" type="presParOf" srcId="{9EA00947-D8FF-4D03-A5D0-8B859C3352B2}" destId="{DA150D6C-8486-462F-A372-3D3684B0CD82}" srcOrd="4" destOrd="0" presId="urn:microsoft.com/office/officeart/2005/8/layout/list1"/>
    <dgm:cxn modelId="{6B183D70-6820-4FBF-83C1-514AC699F068}" type="presParOf" srcId="{DA150D6C-8486-462F-A372-3D3684B0CD82}" destId="{BA7B6AE3-57F4-46A5-8526-B2B13D46A16E}" srcOrd="0" destOrd="0" presId="urn:microsoft.com/office/officeart/2005/8/layout/list1"/>
    <dgm:cxn modelId="{0E005957-3786-4261-88F0-754C303999F4}" type="presParOf" srcId="{DA150D6C-8486-462F-A372-3D3684B0CD82}" destId="{6B3E532A-886B-41BF-BDB8-620DB0FB5104}" srcOrd="1" destOrd="0" presId="urn:microsoft.com/office/officeart/2005/8/layout/list1"/>
    <dgm:cxn modelId="{9E39E71F-796F-48AF-82C8-20EA66C00965}" type="presParOf" srcId="{9EA00947-D8FF-4D03-A5D0-8B859C3352B2}" destId="{652F80AA-D77D-4048-98C3-744E191E6CCA}" srcOrd="5" destOrd="0" presId="urn:microsoft.com/office/officeart/2005/8/layout/list1"/>
    <dgm:cxn modelId="{5F85901F-E2E6-4BDB-897F-F48CC41A007E}" type="presParOf" srcId="{9EA00947-D8FF-4D03-A5D0-8B859C3352B2}" destId="{68A02074-E84F-4B76-AC4B-85CDB56A0E96}" srcOrd="6" destOrd="0" presId="urn:microsoft.com/office/officeart/2005/8/layout/list1"/>
    <dgm:cxn modelId="{8C7F127E-EE46-4272-8EC1-AA13645773F3}" type="presParOf" srcId="{9EA00947-D8FF-4D03-A5D0-8B859C3352B2}" destId="{55D6EBEC-26D1-49E4-AC22-5B1F52A0C1F8}" srcOrd="7" destOrd="0" presId="urn:microsoft.com/office/officeart/2005/8/layout/list1"/>
    <dgm:cxn modelId="{4B72ABC2-C567-49EA-86BC-16E211BC14B3}" type="presParOf" srcId="{9EA00947-D8FF-4D03-A5D0-8B859C3352B2}" destId="{BA266C00-5F8F-423C-A777-09ECFE27C373}" srcOrd="8" destOrd="0" presId="urn:microsoft.com/office/officeart/2005/8/layout/list1"/>
    <dgm:cxn modelId="{02556C70-508A-4185-9E66-953192912652}" type="presParOf" srcId="{BA266C00-5F8F-423C-A777-09ECFE27C373}" destId="{9759C7B1-F506-4B88-9D51-5B0D7F6EBE81}" srcOrd="0" destOrd="0" presId="urn:microsoft.com/office/officeart/2005/8/layout/list1"/>
    <dgm:cxn modelId="{04EC8715-A24B-47E9-9322-E4EE5E120861}" type="presParOf" srcId="{BA266C00-5F8F-423C-A777-09ECFE27C373}" destId="{17BE9EB2-2D0F-450E-942F-8063962B8E3A}" srcOrd="1" destOrd="0" presId="urn:microsoft.com/office/officeart/2005/8/layout/list1"/>
    <dgm:cxn modelId="{853A2CAB-CE06-4DCF-9B91-8026945AEF8A}" type="presParOf" srcId="{9EA00947-D8FF-4D03-A5D0-8B859C3352B2}" destId="{E4780D51-2232-411C-B6B3-6D7FA6FDDC01}" srcOrd="9" destOrd="0" presId="urn:microsoft.com/office/officeart/2005/8/layout/list1"/>
    <dgm:cxn modelId="{D26EE57E-A123-4F22-B087-ECD9D82D18DB}" type="presParOf" srcId="{9EA00947-D8FF-4D03-A5D0-8B859C3352B2}" destId="{51511190-2F79-4A78-BE8F-BC6A9E4F1FC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56C600-B95A-4CF7-8676-88D9F6AA6143}" type="doc">
      <dgm:prSet loTypeId="urn:microsoft.com/office/officeart/2005/8/layout/hList6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6254E567-DA5F-4047-8417-77E06687D56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pPr rtl="0"/>
          <a:r>
            <a:rPr lang="it-IT"/>
            <a:t>segnali favorevoli per </a:t>
          </a:r>
          <a:r>
            <a:rPr lang="it-IT" b="1"/>
            <a:t>dolore</a:t>
          </a:r>
          <a:r>
            <a:rPr lang="it-IT"/>
            <a:t> e </a:t>
          </a:r>
          <a:r>
            <a:rPr lang="it-IT" b="1"/>
            <a:t>biomarcatori (CRP/AST/ALT)</a:t>
          </a:r>
          <a:r>
            <a:rPr lang="it-IT"/>
            <a:t>, e un possibile vantaggio su </a:t>
          </a:r>
          <a:r>
            <a:rPr lang="it-IT" b="1"/>
            <a:t>EWL</a:t>
          </a:r>
          <a:endParaRPr lang="it-IT" dirty="0"/>
        </a:p>
      </dgm:t>
    </dgm:pt>
    <dgm:pt modelId="{BF8C4D53-8FA1-4C6C-956D-68D959D44FE7}" type="parTrans" cxnId="{1A133BB7-DF42-40C5-91AE-6BB4E06C5AD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0819F91-D7D5-487A-9879-F452E9795413}" type="sibTrans" cxnId="{1A133BB7-DF42-40C5-91AE-6BB4E06C5AD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796B76E-305F-4BD4-B763-E98802948688}">
      <dgm:prSet/>
      <dgm:spPr>
        <a:ln w="76200">
          <a:solidFill>
            <a:srgbClr val="C00000"/>
          </a:solidFill>
        </a:ln>
      </dgm:spPr>
      <dgm:t>
        <a:bodyPr/>
        <a:lstStyle/>
        <a:p>
          <a:pPr rtl="0"/>
          <a:r>
            <a:rPr lang="it-IT" b="1" dirty="0"/>
            <a:t>impossibile inferire beneficio clinico “ERABS-</a:t>
          </a:r>
          <a:r>
            <a:rPr lang="it-IT" b="1" dirty="0" err="1"/>
            <a:t>relevant</a:t>
          </a:r>
          <a:r>
            <a:rPr lang="it-IT" b="1" dirty="0"/>
            <a:t>”.</a:t>
          </a:r>
        </a:p>
      </dgm:t>
    </dgm:pt>
    <dgm:pt modelId="{CA9EBE67-7090-492A-85E5-4AC79E0D4BE3}" type="parTrans" cxnId="{E7D5B26E-F525-4F3C-8071-B0D26F7CC074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0A7D612B-9A8D-4988-8DB1-B4E26EC65930}" type="sibTrans" cxnId="{E7D5B26E-F525-4F3C-8071-B0D26F7CC074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8C7EA35-1E14-4B5E-B1D5-BB2BF567EE36}">
      <dgm:prSet/>
      <dgm:spPr>
        <a:ln w="76200">
          <a:solidFill>
            <a:srgbClr val="BE551A"/>
          </a:solidFill>
        </a:ln>
      </dgm:spPr>
      <dgm:t>
        <a:bodyPr/>
        <a:lstStyle/>
        <a:p>
          <a:pPr rtl="0"/>
          <a:r>
            <a:rPr lang="it-IT" b="1" dirty="0"/>
            <a:t>nessun impatto</a:t>
          </a:r>
          <a:r>
            <a:rPr lang="it-IT" dirty="0"/>
            <a:t> dimostrato su </a:t>
          </a:r>
          <a:r>
            <a:rPr lang="it-IT" b="1" dirty="0"/>
            <a:t>complicanze cliniche</a:t>
          </a:r>
          <a:r>
            <a:rPr lang="it-IT" dirty="0"/>
            <a:t> o </a:t>
          </a:r>
          <a:r>
            <a:rPr lang="it-IT" b="1" dirty="0"/>
            <a:t>LOS</a:t>
          </a:r>
          <a:r>
            <a:rPr lang="it-IT" dirty="0"/>
            <a:t>.</a:t>
          </a:r>
        </a:p>
      </dgm:t>
    </dgm:pt>
    <dgm:pt modelId="{765B459C-0A50-4185-9CD7-E10007ADF7EE}" type="parTrans" cxnId="{BEF7C835-49B6-4803-BFE3-30F5128B41FE}">
      <dgm:prSet/>
      <dgm:spPr/>
      <dgm:t>
        <a:bodyPr/>
        <a:lstStyle/>
        <a:p>
          <a:endParaRPr lang="it-IT"/>
        </a:p>
      </dgm:t>
    </dgm:pt>
    <dgm:pt modelId="{DD1E11F8-65F1-45D0-BCBF-36E369359C06}" type="sibTrans" cxnId="{BEF7C835-49B6-4803-BFE3-30F5128B41FE}">
      <dgm:prSet/>
      <dgm:spPr/>
      <dgm:t>
        <a:bodyPr/>
        <a:lstStyle/>
        <a:p>
          <a:endParaRPr lang="it-IT"/>
        </a:p>
      </dgm:t>
    </dgm:pt>
    <dgm:pt modelId="{6EF22C12-E118-4F56-B5EA-08E4129DB728}">
      <dgm:prSet/>
      <dgm:spPr>
        <a:ln w="76200">
          <a:solidFill>
            <a:srgbClr val="59B3D5"/>
          </a:solidFill>
        </a:ln>
      </dgm:spPr>
      <dgm:t>
        <a:bodyPr/>
        <a:lstStyle/>
        <a:p>
          <a:r>
            <a:rPr lang="it-IT" dirty="0"/>
            <a:t> numerosi </a:t>
          </a:r>
          <a:r>
            <a:rPr lang="it-IT" b="1" dirty="0"/>
            <a:t>limiti</a:t>
          </a:r>
        </a:p>
      </dgm:t>
    </dgm:pt>
    <dgm:pt modelId="{9ED77D75-FFAE-449A-BBB4-153B67EBBB84}" type="parTrans" cxnId="{DF3843D3-5CB3-49DA-A6AC-500D31E70224}">
      <dgm:prSet/>
      <dgm:spPr/>
      <dgm:t>
        <a:bodyPr/>
        <a:lstStyle/>
        <a:p>
          <a:endParaRPr lang="it-IT"/>
        </a:p>
      </dgm:t>
    </dgm:pt>
    <dgm:pt modelId="{15335722-033A-4CC4-AB3F-68973B26B9E2}" type="sibTrans" cxnId="{DF3843D3-5CB3-49DA-A6AC-500D31E70224}">
      <dgm:prSet/>
      <dgm:spPr/>
      <dgm:t>
        <a:bodyPr/>
        <a:lstStyle/>
        <a:p>
          <a:endParaRPr lang="it-IT"/>
        </a:p>
      </dgm:t>
    </dgm:pt>
    <dgm:pt modelId="{82107155-6C97-4CF3-8121-E94CBE2C01AD}">
      <dgm:prSet/>
      <dgm:spPr>
        <a:ln w="76200">
          <a:solidFill>
            <a:srgbClr val="59B3D5"/>
          </a:solidFill>
        </a:ln>
      </dgm:spPr>
      <dgm:t>
        <a:bodyPr/>
        <a:lstStyle/>
        <a:p>
          <a:pPr rtl="0"/>
          <a:r>
            <a:rPr lang="it-IT" b="1" dirty="0"/>
            <a:t>follow-up molto breve</a:t>
          </a:r>
          <a:endParaRPr lang="it-IT" dirty="0"/>
        </a:p>
      </dgm:t>
    </dgm:pt>
    <dgm:pt modelId="{C7002BA0-C5EB-4A1A-8205-D2C219CE71EB}" type="parTrans" cxnId="{7413FEBE-9466-46F6-BB40-C5657A65A147}">
      <dgm:prSet/>
      <dgm:spPr/>
      <dgm:t>
        <a:bodyPr/>
        <a:lstStyle/>
        <a:p>
          <a:endParaRPr lang="it-IT"/>
        </a:p>
      </dgm:t>
    </dgm:pt>
    <dgm:pt modelId="{C9480161-01EB-4F46-BC58-068E3756734A}" type="sibTrans" cxnId="{7413FEBE-9466-46F6-BB40-C5657A65A147}">
      <dgm:prSet/>
      <dgm:spPr/>
      <dgm:t>
        <a:bodyPr/>
        <a:lstStyle/>
        <a:p>
          <a:endParaRPr lang="it-IT"/>
        </a:p>
      </dgm:t>
    </dgm:pt>
    <dgm:pt modelId="{17FEB06C-13A7-421D-838B-C8B54F0C16B2}">
      <dgm:prSet/>
      <dgm:spPr>
        <a:ln w="76200">
          <a:solidFill>
            <a:srgbClr val="59B3D5"/>
          </a:solidFill>
        </a:ln>
      </dgm:spPr>
      <dgm:t>
        <a:bodyPr/>
        <a:lstStyle/>
        <a:p>
          <a:pPr rtl="0"/>
          <a:r>
            <a:rPr lang="it-IT"/>
            <a:t>analisi per-protocol</a:t>
          </a:r>
          <a:endParaRPr lang="it-IT" dirty="0"/>
        </a:p>
      </dgm:t>
    </dgm:pt>
    <dgm:pt modelId="{BB5DF7FB-A770-4B19-BDB5-4DFDCF44F0A6}" type="parTrans" cxnId="{44611F9E-5225-4648-A760-8BB9B2AFC59F}">
      <dgm:prSet/>
      <dgm:spPr/>
      <dgm:t>
        <a:bodyPr/>
        <a:lstStyle/>
        <a:p>
          <a:endParaRPr lang="it-IT"/>
        </a:p>
      </dgm:t>
    </dgm:pt>
    <dgm:pt modelId="{97AA1A70-CBFB-4187-B9F9-11D24253D505}" type="sibTrans" cxnId="{44611F9E-5225-4648-A760-8BB9B2AFC59F}">
      <dgm:prSet/>
      <dgm:spPr/>
      <dgm:t>
        <a:bodyPr/>
        <a:lstStyle/>
        <a:p>
          <a:endParaRPr lang="it-IT"/>
        </a:p>
      </dgm:t>
    </dgm:pt>
    <dgm:pt modelId="{97C6B9F6-EEDE-48D5-85B1-7B6F812661CD}">
      <dgm:prSet/>
      <dgm:spPr>
        <a:ln w="76200">
          <a:solidFill>
            <a:srgbClr val="59B3D5"/>
          </a:solidFill>
        </a:ln>
      </dgm:spPr>
      <dgm:t>
        <a:bodyPr/>
        <a:lstStyle/>
        <a:p>
          <a:pPr rtl="0"/>
          <a:r>
            <a:rPr lang="it-IT" b="1" dirty="0"/>
            <a:t>confondenti di intervento/prodotto</a:t>
          </a:r>
          <a:r>
            <a:rPr lang="it-IT" dirty="0"/>
            <a:t> (le formule studiate differiscono per proteine/micronutrienti/osmolarità).</a:t>
          </a:r>
        </a:p>
      </dgm:t>
    </dgm:pt>
    <dgm:pt modelId="{2D8FCF23-0751-4F25-BDFA-DB523BA607D3}" type="parTrans" cxnId="{A73C3C85-73B2-4EE9-81FF-5F5D7D7A9659}">
      <dgm:prSet/>
      <dgm:spPr/>
      <dgm:t>
        <a:bodyPr/>
        <a:lstStyle/>
        <a:p>
          <a:endParaRPr lang="it-IT"/>
        </a:p>
      </dgm:t>
    </dgm:pt>
    <dgm:pt modelId="{3C8D140A-8BA6-44AF-9007-2AB28E4BD965}" type="sibTrans" cxnId="{A73C3C85-73B2-4EE9-81FF-5F5D7D7A9659}">
      <dgm:prSet/>
      <dgm:spPr/>
      <dgm:t>
        <a:bodyPr/>
        <a:lstStyle/>
        <a:p>
          <a:endParaRPr lang="it-IT"/>
        </a:p>
      </dgm:t>
    </dgm:pt>
    <dgm:pt modelId="{0E3CC253-E276-4D80-8C0F-24A9E3E103E7}">
      <dgm:prSet/>
      <dgm:spPr>
        <a:ln w="76200">
          <a:solidFill>
            <a:srgbClr val="59B3D5"/>
          </a:solidFill>
        </a:ln>
      </dgm:spPr>
      <dgm:t>
        <a:bodyPr/>
        <a:lstStyle/>
        <a:p>
          <a:r>
            <a:rPr lang="it-IT"/>
            <a:t>campioni piccoli</a:t>
          </a:r>
          <a:endParaRPr lang="it-IT" dirty="0"/>
        </a:p>
      </dgm:t>
    </dgm:pt>
    <dgm:pt modelId="{E3A9FF4A-0A7F-4158-9C8D-2721C03941A7}" type="parTrans" cxnId="{75863A5C-5EC1-4046-99C0-6FC71AC653EC}">
      <dgm:prSet/>
      <dgm:spPr/>
      <dgm:t>
        <a:bodyPr/>
        <a:lstStyle/>
        <a:p>
          <a:endParaRPr lang="it-IT"/>
        </a:p>
      </dgm:t>
    </dgm:pt>
    <dgm:pt modelId="{68FCE8E2-0E62-477E-A172-D0BDF9B5370D}" type="sibTrans" cxnId="{75863A5C-5EC1-4046-99C0-6FC71AC653EC}">
      <dgm:prSet/>
      <dgm:spPr/>
      <dgm:t>
        <a:bodyPr/>
        <a:lstStyle/>
        <a:p>
          <a:endParaRPr lang="it-IT"/>
        </a:p>
      </dgm:t>
    </dgm:pt>
    <dgm:pt modelId="{714EE5FA-D607-4BE3-8999-F04C3B0D93B5}" type="pres">
      <dgm:prSet presAssocID="{C356C600-B95A-4CF7-8676-88D9F6AA61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A7AA4B-D1CA-40D3-9BC2-35E919D8096D}" type="pres">
      <dgm:prSet presAssocID="{6254E567-DA5F-4047-8417-77E06687D56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EBAB0C1-9E9B-4A16-A1F5-69685CA8F310}" type="pres">
      <dgm:prSet presAssocID="{C0819F91-D7D5-487A-9879-F452E9795413}" presName="sibTrans" presStyleCnt="0"/>
      <dgm:spPr/>
    </dgm:pt>
    <dgm:pt modelId="{7E561342-F0B8-4A80-BB9D-46C61B68F132}" type="pres">
      <dgm:prSet presAssocID="{68C7EA35-1E14-4B5E-B1D5-BB2BF567EE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430300-179B-4322-B6A0-3F3859A78009}" type="pres">
      <dgm:prSet presAssocID="{DD1E11F8-65F1-45D0-BCBF-36E369359C06}" presName="sibTrans" presStyleCnt="0"/>
      <dgm:spPr/>
    </dgm:pt>
    <dgm:pt modelId="{C93CF747-BADC-401D-BB90-3E40F6BD64D9}" type="pres">
      <dgm:prSet presAssocID="{6EF22C12-E118-4F56-B5EA-08E4129DB72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6769DB-3E29-4A15-8371-BE116A0AC525}" type="pres">
      <dgm:prSet presAssocID="{15335722-033A-4CC4-AB3F-68973B26B9E2}" presName="sibTrans" presStyleCnt="0"/>
      <dgm:spPr/>
    </dgm:pt>
    <dgm:pt modelId="{CA0D0044-0865-4C11-92CF-9BEC3DB10D52}" type="pres">
      <dgm:prSet presAssocID="{E796B76E-305F-4BD4-B763-E9880294868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D21E4D4-2257-4A30-8E81-5BAA3BD18F6F}" type="presOf" srcId="{C356C600-B95A-4CF7-8676-88D9F6AA6143}" destId="{714EE5FA-D607-4BE3-8999-F04C3B0D93B5}" srcOrd="0" destOrd="0" presId="urn:microsoft.com/office/officeart/2005/8/layout/hList6"/>
    <dgm:cxn modelId="{E7D5B26E-F525-4F3C-8071-B0D26F7CC074}" srcId="{C356C600-B95A-4CF7-8676-88D9F6AA6143}" destId="{E796B76E-305F-4BD4-B763-E98802948688}" srcOrd="3" destOrd="0" parTransId="{CA9EBE67-7090-492A-85E5-4AC79E0D4BE3}" sibTransId="{0A7D612B-9A8D-4988-8DB1-B4E26EC65930}"/>
    <dgm:cxn modelId="{75863A5C-5EC1-4046-99C0-6FC71AC653EC}" srcId="{6EF22C12-E118-4F56-B5EA-08E4129DB728}" destId="{0E3CC253-E276-4D80-8C0F-24A9E3E103E7}" srcOrd="0" destOrd="0" parTransId="{E3A9FF4A-0A7F-4158-9C8D-2721C03941A7}" sibTransId="{68FCE8E2-0E62-477E-A172-D0BDF9B5370D}"/>
    <dgm:cxn modelId="{09C477B2-0123-4DCB-BD16-47A73546C047}" type="presOf" srcId="{17FEB06C-13A7-421D-838B-C8B54F0C16B2}" destId="{C93CF747-BADC-401D-BB90-3E40F6BD64D9}" srcOrd="0" destOrd="3" presId="urn:microsoft.com/office/officeart/2005/8/layout/hList6"/>
    <dgm:cxn modelId="{BD114178-7706-4FAC-895E-BB16986A57FB}" type="presOf" srcId="{82107155-6C97-4CF3-8121-E94CBE2C01AD}" destId="{C93CF747-BADC-401D-BB90-3E40F6BD64D9}" srcOrd="0" destOrd="2" presId="urn:microsoft.com/office/officeart/2005/8/layout/hList6"/>
    <dgm:cxn modelId="{085EC78B-D0C9-4FB5-A716-98D3792C51C0}" type="presOf" srcId="{6EF22C12-E118-4F56-B5EA-08E4129DB728}" destId="{C93CF747-BADC-401D-BB90-3E40F6BD64D9}" srcOrd="0" destOrd="0" presId="urn:microsoft.com/office/officeart/2005/8/layout/hList6"/>
    <dgm:cxn modelId="{4A63060B-63E5-4D7E-83B8-8151FA2C4FD0}" type="presOf" srcId="{0E3CC253-E276-4D80-8C0F-24A9E3E103E7}" destId="{C93CF747-BADC-401D-BB90-3E40F6BD64D9}" srcOrd="0" destOrd="1" presId="urn:microsoft.com/office/officeart/2005/8/layout/hList6"/>
    <dgm:cxn modelId="{1A133BB7-DF42-40C5-91AE-6BB4E06C5AD1}" srcId="{C356C600-B95A-4CF7-8676-88D9F6AA6143}" destId="{6254E567-DA5F-4047-8417-77E06687D567}" srcOrd="0" destOrd="0" parTransId="{BF8C4D53-8FA1-4C6C-956D-68D959D44FE7}" sibTransId="{C0819F91-D7D5-487A-9879-F452E9795413}"/>
    <dgm:cxn modelId="{628643BC-4D3B-4686-9A48-CBEE66F5916B}" type="presOf" srcId="{E796B76E-305F-4BD4-B763-E98802948688}" destId="{CA0D0044-0865-4C11-92CF-9BEC3DB10D52}" srcOrd="0" destOrd="0" presId="urn:microsoft.com/office/officeart/2005/8/layout/hList6"/>
    <dgm:cxn modelId="{DF3843D3-5CB3-49DA-A6AC-500D31E70224}" srcId="{C356C600-B95A-4CF7-8676-88D9F6AA6143}" destId="{6EF22C12-E118-4F56-B5EA-08E4129DB728}" srcOrd="2" destOrd="0" parTransId="{9ED77D75-FFAE-449A-BBB4-153B67EBBB84}" sibTransId="{15335722-033A-4CC4-AB3F-68973B26B9E2}"/>
    <dgm:cxn modelId="{BEF7C835-49B6-4803-BFE3-30F5128B41FE}" srcId="{C356C600-B95A-4CF7-8676-88D9F6AA6143}" destId="{68C7EA35-1E14-4B5E-B1D5-BB2BF567EE36}" srcOrd="1" destOrd="0" parTransId="{765B459C-0A50-4185-9CD7-E10007ADF7EE}" sibTransId="{DD1E11F8-65F1-45D0-BCBF-36E369359C06}"/>
    <dgm:cxn modelId="{44611F9E-5225-4648-A760-8BB9B2AFC59F}" srcId="{6EF22C12-E118-4F56-B5EA-08E4129DB728}" destId="{17FEB06C-13A7-421D-838B-C8B54F0C16B2}" srcOrd="2" destOrd="0" parTransId="{BB5DF7FB-A770-4B19-BDB5-4DFDCF44F0A6}" sibTransId="{97AA1A70-CBFB-4187-B9F9-11D24253D505}"/>
    <dgm:cxn modelId="{F6D8309E-E3C1-405E-BA84-99B249C61127}" type="presOf" srcId="{68C7EA35-1E14-4B5E-B1D5-BB2BF567EE36}" destId="{7E561342-F0B8-4A80-BB9D-46C61B68F132}" srcOrd="0" destOrd="0" presId="urn:microsoft.com/office/officeart/2005/8/layout/hList6"/>
    <dgm:cxn modelId="{7413FEBE-9466-46F6-BB40-C5657A65A147}" srcId="{6EF22C12-E118-4F56-B5EA-08E4129DB728}" destId="{82107155-6C97-4CF3-8121-E94CBE2C01AD}" srcOrd="1" destOrd="0" parTransId="{C7002BA0-C5EB-4A1A-8205-D2C219CE71EB}" sibTransId="{C9480161-01EB-4F46-BC58-068E3756734A}"/>
    <dgm:cxn modelId="{A73C3C85-73B2-4EE9-81FF-5F5D7D7A9659}" srcId="{6EF22C12-E118-4F56-B5EA-08E4129DB728}" destId="{97C6B9F6-EEDE-48D5-85B1-7B6F812661CD}" srcOrd="3" destOrd="0" parTransId="{2D8FCF23-0751-4F25-BDFA-DB523BA607D3}" sibTransId="{3C8D140A-8BA6-44AF-9007-2AB28E4BD965}"/>
    <dgm:cxn modelId="{7476B19E-0DC8-46DD-80A9-3E774F3DED3D}" type="presOf" srcId="{6254E567-DA5F-4047-8417-77E06687D567}" destId="{15A7AA4B-D1CA-40D3-9BC2-35E919D8096D}" srcOrd="0" destOrd="0" presId="urn:microsoft.com/office/officeart/2005/8/layout/hList6"/>
    <dgm:cxn modelId="{BA9A17E0-F48E-4E4E-A922-598CDE4D0A60}" type="presOf" srcId="{97C6B9F6-EEDE-48D5-85B1-7B6F812661CD}" destId="{C93CF747-BADC-401D-BB90-3E40F6BD64D9}" srcOrd="0" destOrd="4" presId="urn:microsoft.com/office/officeart/2005/8/layout/hList6"/>
    <dgm:cxn modelId="{335577C6-A7AB-4E7F-953C-958280229BA6}" type="presParOf" srcId="{714EE5FA-D607-4BE3-8999-F04C3B0D93B5}" destId="{15A7AA4B-D1CA-40D3-9BC2-35E919D8096D}" srcOrd="0" destOrd="0" presId="urn:microsoft.com/office/officeart/2005/8/layout/hList6"/>
    <dgm:cxn modelId="{705A2347-5E88-45A0-92D1-57923A496B55}" type="presParOf" srcId="{714EE5FA-D607-4BE3-8999-F04C3B0D93B5}" destId="{8EBAB0C1-9E9B-4A16-A1F5-69685CA8F310}" srcOrd="1" destOrd="0" presId="urn:microsoft.com/office/officeart/2005/8/layout/hList6"/>
    <dgm:cxn modelId="{8D1FB257-6E67-4841-8A69-BF5943EBAF23}" type="presParOf" srcId="{714EE5FA-D607-4BE3-8999-F04C3B0D93B5}" destId="{7E561342-F0B8-4A80-BB9D-46C61B68F132}" srcOrd="2" destOrd="0" presId="urn:microsoft.com/office/officeart/2005/8/layout/hList6"/>
    <dgm:cxn modelId="{8B42AD00-A99F-48CC-9B21-E3452D56983A}" type="presParOf" srcId="{714EE5FA-D607-4BE3-8999-F04C3B0D93B5}" destId="{75430300-179B-4322-B6A0-3F3859A78009}" srcOrd="3" destOrd="0" presId="urn:microsoft.com/office/officeart/2005/8/layout/hList6"/>
    <dgm:cxn modelId="{AD27B7BC-8A9B-4AEC-AFE2-892CF00CA716}" type="presParOf" srcId="{714EE5FA-D607-4BE3-8999-F04C3B0D93B5}" destId="{C93CF747-BADC-401D-BB90-3E40F6BD64D9}" srcOrd="4" destOrd="0" presId="urn:microsoft.com/office/officeart/2005/8/layout/hList6"/>
    <dgm:cxn modelId="{C5BD65CA-8CD5-4AE8-BB83-D719964B66B9}" type="presParOf" srcId="{714EE5FA-D607-4BE3-8999-F04C3B0D93B5}" destId="{936769DB-3E29-4A15-8371-BE116A0AC525}" srcOrd="5" destOrd="0" presId="urn:microsoft.com/office/officeart/2005/8/layout/hList6"/>
    <dgm:cxn modelId="{834EA6AD-49B5-4B0A-B652-DFA5FC64D173}" type="presParOf" srcId="{714EE5FA-D607-4BE3-8999-F04C3B0D93B5}" destId="{CA0D0044-0865-4C11-92CF-9BEC3DB10D52}" srcOrd="6" destOrd="0" presId="urn:microsoft.com/office/officeart/2005/8/layout/hList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1E75C0-940C-494C-B6D1-B842FF885087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5FDC43E-02D6-4560-AF9F-A7E027DCDE89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it-IT" dirty="0"/>
            <a:t>Razionale?  </a:t>
          </a:r>
        </a:p>
      </dgm:t>
    </dgm:pt>
    <dgm:pt modelId="{587E3665-61D6-46A0-8133-CE7D78F19A7C}" type="parTrans" cxnId="{24E31509-6DBB-49E5-B337-B0212CB774BF}">
      <dgm:prSet/>
      <dgm:spPr/>
      <dgm:t>
        <a:bodyPr/>
        <a:lstStyle/>
        <a:p>
          <a:endParaRPr lang="it-IT"/>
        </a:p>
      </dgm:t>
    </dgm:pt>
    <dgm:pt modelId="{108B279D-DED7-4464-8722-F9558747E0CB}" type="sibTrans" cxnId="{24E31509-6DBB-49E5-B337-B0212CB774BF}">
      <dgm:prSet/>
      <dgm:spPr/>
      <dgm:t>
        <a:bodyPr/>
        <a:lstStyle/>
        <a:p>
          <a:endParaRPr lang="it-IT"/>
        </a:p>
      </dgm:t>
    </dgm:pt>
    <dgm:pt modelId="{9451D91A-2972-4F35-98DD-9D0569AC7CC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it-IT" dirty="0"/>
            <a:t>Risultati?</a:t>
          </a:r>
        </a:p>
      </dgm:t>
    </dgm:pt>
    <dgm:pt modelId="{DBC419F4-9042-4511-9625-D6A265CE6A89}" type="parTrans" cxnId="{41E3E402-A5EA-401D-99A1-ED47A065B7FB}">
      <dgm:prSet/>
      <dgm:spPr/>
      <dgm:t>
        <a:bodyPr/>
        <a:lstStyle/>
        <a:p>
          <a:endParaRPr lang="it-IT"/>
        </a:p>
      </dgm:t>
    </dgm:pt>
    <dgm:pt modelId="{BB51C7F3-517C-414A-A0A1-05BF43FB56A1}" type="sibTrans" cxnId="{41E3E402-A5EA-401D-99A1-ED47A065B7FB}">
      <dgm:prSet/>
      <dgm:spPr/>
      <dgm:t>
        <a:bodyPr/>
        <a:lstStyle/>
        <a:p>
          <a:endParaRPr lang="it-IT"/>
        </a:p>
      </dgm:t>
    </dgm:pt>
    <dgm:pt modelId="{4108F3D0-3AC2-4ED7-8E79-E5046634885B}">
      <dgm:prSet/>
      <dgm:spPr>
        <a:solidFill>
          <a:schemeClr val="bg1">
            <a:alpha val="90000"/>
          </a:schemeClr>
        </a:solidFill>
        <a:ln>
          <a:solidFill>
            <a:srgbClr val="00B050">
              <a:alpha val="90000"/>
            </a:srgbClr>
          </a:solidFill>
        </a:ln>
      </dgm:spPr>
      <dgm:t>
        <a:bodyPr/>
        <a:lstStyle/>
        <a:p>
          <a:pPr rtl="0"/>
          <a:r>
            <a:rPr lang="it-IT" b="1" dirty="0"/>
            <a:t>Presente</a:t>
          </a:r>
        </a:p>
      </dgm:t>
    </dgm:pt>
    <dgm:pt modelId="{D37AD0BD-60B4-4362-97FF-82B5DFC6A06A}" type="parTrans" cxnId="{C6B7394E-347F-484B-8D3B-36E9E76CF1CE}">
      <dgm:prSet/>
      <dgm:spPr/>
      <dgm:t>
        <a:bodyPr/>
        <a:lstStyle/>
        <a:p>
          <a:endParaRPr lang="it-IT"/>
        </a:p>
      </dgm:t>
    </dgm:pt>
    <dgm:pt modelId="{65D9980C-6F43-41BB-BF0D-A7DD5355F87C}" type="sibTrans" cxnId="{C6B7394E-347F-484B-8D3B-36E9E76CF1CE}">
      <dgm:prSet/>
      <dgm:spPr/>
      <dgm:t>
        <a:bodyPr/>
        <a:lstStyle/>
        <a:p>
          <a:endParaRPr lang="it-IT"/>
        </a:p>
      </dgm:t>
    </dgm:pt>
    <dgm:pt modelId="{7401B88F-38D0-4BF4-85FB-0274D8320CAC}">
      <dgm:prSet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rtl="0"/>
          <a:r>
            <a:rPr lang="it-IT" b="1" dirty="0"/>
            <a:t> Scarsi </a:t>
          </a:r>
        </a:p>
      </dgm:t>
    </dgm:pt>
    <dgm:pt modelId="{963BB7EC-71B9-46B9-B4ED-B99B7BE3CE06}" type="parTrans" cxnId="{E469A980-E3FA-4EA7-A050-0ABACD9D15CD}">
      <dgm:prSet/>
      <dgm:spPr/>
      <dgm:t>
        <a:bodyPr/>
        <a:lstStyle/>
        <a:p>
          <a:endParaRPr lang="it-IT"/>
        </a:p>
      </dgm:t>
    </dgm:pt>
    <dgm:pt modelId="{64D4A218-D5DC-4335-95D7-225E3EBA9227}" type="sibTrans" cxnId="{E469A980-E3FA-4EA7-A050-0ABACD9D15CD}">
      <dgm:prSet/>
      <dgm:spPr/>
      <dgm:t>
        <a:bodyPr/>
        <a:lstStyle/>
        <a:p>
          <a:endParaRPr lang="it-IT"/>
        </a:p>
      </dgm:t>
    </dgm:pt>
    <dgm:pt modelId="{5F3CFBED-6FF8-4210-9997-CB5C3AE93540}" type="pres">
      <dgm:prSet presAssocID="{6B1E75C0-940C-494C-B6D1-B842FF88508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30E5280-853C-4260-807D-D2DD566D6566}" type="pres">
      <dgm:prSet presAssocID="{05FDC43E-02D6-4560-AF9F-A7E027DCDE89}" presName="horFlow" presStyleCnt="0"/>
      <dgm:spPr/>
    </dgm:pt>
    <dgm:pt modelId="{A8F262D8-D615-4633-AF9D-381D5F2E312F}" type="pres">
      <dgm:prSet presAssocID="{05FDC43E-02D6-4560-AF9F-A7E027DCDE89}" presName="bigChev" presStyleLbl="node1" presStyleIdx="0" presStyleCnt="2"/>
      <dgm:spPr/>
      <dgm:t>
        <a:bodyPr/>
        <a:lstStyle/>
        <a:p>
          <a:endParaRPr lang="it-IT"/>
        </a:p>
      </dgm:t>
    </dgm:pt>
    <dgm:pt modelId="{4B6ADFBD-8DD9-4873-AA78-2A0B11EE2201}" type="pres">
      <dgm:prSet presAssocID="{D37AD0BD-60B4-4362-97FF-82B5DFC6A06A}" presName="parTrans" presStyleCnt="0"/>
      <dgm:spPr/>
    </dgm:pt>
    <dgm:pt modelId="{8FFA5A02-AC0F-4496-9027-554C8EF8C09F}" type="pres">
      <dgm:prSet presAssocID="{4108F3D0-3AC2-4ED7-8E79-E5046634885B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31CD3B6-4ABC-48F4-919C-24F72EAC3B81}" type="pres">
      <dgm:prSet presAssocID="{05FDC43E-02D6-4560-AF9F-A7E027DCDE89}" presName="vSp" presStyleCnt="0"/>
      <dgm:spPr/>
    </dgm:pt>
    <dgm:pt modelId="{29405DB5-BCB2-45AD-A7CC-6E664C56BBDD}" type="pres">
      <dgm:prSet presAssocID="{9451D91A-2972-4F35-98DD-9D0569AC7CC0}" presName="horFlow" presStyleCnt="0"/>
      <dgm:spPr/>
    </dgm:pt>
    <dgm:pt modelId="{D5936F5C-6165-42F8-9D8F-148B54023980}" type="pres">
      <dgm:prSet presAssocID="{9451D91A-2972-4F35-98DD-9D0569AC7CC0}" presName="bigChev" presStyleLbl="node1" presStyleIdx="1" presStyleCnt="2"/>
      <dgm:spPr/>
      <dgm:t>
        <a:bodyPr/>
        <a:lstStyle/>
        <a:p>
          <a:endParaRPr lang="it-IT"/>
        </a:p>
      </dgm:t>
    </dgm:pt>
    <dgm:pt modelId="{2289E393-E26E-4800-B414-2216A856E124}" type="pres">
      <dgm:prSet presAssocID="{963BB7EC-71B9-46B9-B4ED-B99B7BE3CE06}" presName="parTrans" presStyleCnt="0"/>
      <dgm:spPr/>
    </dgm:pt>
    <dgm:pt modelId="{EE852DA3-A7BA-4BDC-9889-46F729C152AF}" type="pres">
      <dgm:prSet presAssocID="{7401B88F-38D0-4BF4-85FB-0274D8320CAC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3BFC2F1-217F-442C-BA7E-5AD435CF205C}" type="presOf" srcId="{05FDC43E-02D6-4560-AF9F-A7E027DCDE89}" destId="{A8F262D8-D615-4633-AF9D-381D5F2E312F}" srcOrd="0" destOrd="0" presId="urn:microsoft.com/office/officeart/2005/8/layout/lProcess3"/>
    <dgm:cxn modelId="{E469A980-E3FA-4EA7-A050-0ABACD9D15CD}" srcId="{9451D91A-2972-4F35-98DD-9D0569AC7CC0}" destId="{7401B88F-38D0-4BF4-85FB-0274D8320CAC}" srcOrd="0" destOrd="0" parTransId="{963BB7EC-71B9-46B9-B4ED-B99B7BE3CE06}" sibTransId="{64D4A218-D5DC-4335-95D7-225E3EBA9227}"/>
    <dgm:cxn modelId="{C6B7394E-347F-484B-8D3B-36E9E76CF1CE}" srcId="{05FDC43E-02D6-4560-AF9F-A7E027DCDE89}" destId="{4108F3D0-3AC2-4ED7-8E79-E5046634885B}" srcOrd="0" destOrd="0" parTransId="{D37AD0BD-60B4-4362-97FF-82B5DFC6A06A}" sibTransId="{65D9980C-6F43-41BB-BF0D-A7DD5355F87C}"/>
    <dgm:cxn modelId="{24E31509-6DBB-49E5-B337-B0212CB774BF}" srcId="{6B1E75C0-940C-494C-B6D1-B842FF885087}" destId="{05FDC43E-02D6-4560-AF9F-A7E027DCDE89}" srcOrd="0" destOrd="0" parTransId="{587E3665-61D6-46A0-8133-CE7D78F19A7C}" sibTransId="{108B279D-DED7-4464-8722-F9558747E0CB}"/>
    <dgm:cxn modelId="{41E3E402-A5EA-401D-99A1-ED47A065B7FB}" srcId="{6B1E75C0-940C-494C-B6D1-B842FF885087}" destId="{9451D91A-2972-4F35-98DD-9D0569AC7CC0}" srcOrd="1" destOrd="0" parTransId="{DBC419F4-9042-4511-9625-D6A265CE6A89}" sibTransId="{BB51C7F3-517C-414A-A0A1-05BF43FB56A1}"/>
    <dgm:cxn modelId="{F95B94FC-3D20-4D5A-A942-87631B8BF3E7}" type="presOf" srcId="{4108F3D0-3AC2-4ED7-8E79-E5046634885B}" destId="{8FFA5A02-AC0F-4496-9027-554C8EF8C09F}" srcOrd="0" destOrd="0" presId="urn:microsoft.com/office/officeart/2005/8/layout/lProcess3"/>
    <dgm:cxn modelId="{73108901-6C11-4FBF-B85B-F43CFFE643EB}" type="presOf" srcId="{9451D91A-2972-4F35-98DD-9D0569AC7CC0}" destId="{D5936F5C-6165-42F8-9D8F-148B54023980}" srcOrd="0" destOrd="0" presId="urn:microsoft.com/office/officeart/2005/8/layout/lProcess3"/>
    <dgm:cxn modelId="{9AF47459-2E98-4303-8095-F818D63323CD}" type="presOf" srcId="{7401B88F-38D0-4BF4-85FB-0274D8320CAC}" destId="{EE852DA3-A7BA-4BDC-9889-46F729C152AF}" srcOrd="0" destOrd="0" presId="urn:microsoft.com/office/officeart/2005/8/layout/lProcess3"/>
    <dgm:cxn modelId="{E2C28996-5DB9-4652-B668-8B77A783CEF3}" type="presOf" srcId="{6B1E75C0-940C-494C-B6D1-B842FF885087}" destId="{5F3CFBED-6FF8-4210-9997-CB5C3AE93540}" srcOrd="0" destOrd="0" presId="urn:microsoft.com/office/officeart/2005/8/layout/lProcess3"/>
    <dgm:cxn modelId="{B268867B-9F4B-4C3B-B0C8-C0B6AD34F876}" type="presParOf" srcId="{5F3CFBED-6FF8-4210-9997-CB5C3AE93540}" destId="{530E5280-853C-4260-807D-D2DD566D6566}" srcOrd="0" destOrd="0" presId="urn:microsoft.com/office/officeart/2005/8/layout/lProcess3"/>
    <dgm:cxn modelId="{341F0A98-033C-4AFD-84E3-86082E3F78E5}" type="presParOf" srcId="{530E5280-853C-4260-807D-D2DD566D6566}" destId="{A8F262D8-D615-4633-AF9D-381D5F2E312F}" srcOrd="0" destOrd="0" presId="urn:microsoft.com/office/officeart/2005/8/layout/lProcess3"/>
    <dgm:cxn modelId="{F00AC6D2-B73C-46CA-8593-DF44477374FA}" type="presParOf" srcId="{530E5280-853C-4260-807D-D2DD566D6566}" destId="{4B6ADFBD-8DD9-4873-AA78-2A0B11EE2201}" srcOrd="1" destOrd="0" presId="urn:microsoft.com/office/officeart/2005/8/layout/lProcess3"/>
    <dgm:cxn modelId="{AD05F2A1-66A2-42CB-B121-CE3A78A1A2B7}" type="presParOf" srcId="{530E5280-853C-4260-807D-D2DD566D6566}" destId="{8FFA5A02-AC0F-4496-9027-554C8EF8C09F}" srcOrd="2" destOrd="0" presId="urn:microsoft.com/office/officeart/2005/8/layout/lProcess3"/>
    <dgm:cxn modelId="{8E8BA591-B528-4E13-A9BE-666875C11C02}" type="presParOf" srcId="{5F3CFBED-6FF8-4210-9997-CB5C3AE93540}" destId="{631CD3B6-4ABC-48F4-919C-24F72EAC3B81}" srcOrd="1" destOrd="0" presId="urn:microsoft.com/office/officeart/2005/8/layout/lProcess3"/>
    <dgm:cxn modelId="{D56C91F4-836E-45E2-B908-97E70CCAD140}" type="presParOf" srcId="{5F3CFBED-6FF8-4210-9997-CB5C3AE93540}" destId="{29405DB5-BCB2-45AD-A7CC-6E664C56BBDD}" srcOrd="2" destOrd="0" presId="urn:microsoft.com/office/officeart/2005/8/layout/lProcess3"/>
    <dgm:cxn modelId="{C5FFE340-7058-4E20-9343-404587AF703B}" type="presParOf" srcId="{29405DB5-BCB2-45AD-A7CC-6E664C56BBDD}" destId="{D5936F5C-6165-42F8-9D8F-148B54023980}" srcOrd="0" destOrd="0" presId="urn:microsoft.com/office/officeart/2005/8/layout/lProcess3"/>
    <dgm:cxn modelId="{E1DF1DA1-E61A-4418-B316-DFC56A4FD0FC}" type="presParOf" srcId="{29405DB5-BCB2-45AD-A7CC-6E664C56BBDD}" destId="{2289E393-E26E-4800-B414-2216A856E124}" srcOrd="1" destOrd="0" presId="urn:microsoft.com/office/officeart/2005/8/layout/lProcess3"/>
    <dgm:cxn modelId="{B05D6487-5C10-40C4-81DC-9017A71B6AE5}" type="presParOf" srcId="{29405DB5-BCB2-45AD-A7CC-6E664C56BBDD}" destId="{EE852DA3-A7BA-4BDC-9889-46F729C152A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5CD1EF-8F0C-4F65-BCDE-D0D454C75456}" type="doc">
      <dgm:prSet loTypeId="urn:microsoft.com/office/officeart/2005/8/layout/hList6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EF0BCA3A-B6DA-437F-A122-75840CDDB187}">
      <dgm:prSet custT="1"/>
      <dgm:spPr>
        <a:xfrm>
          <a:off x="530275" y="361022"/>
          <a:ext cx="5635251" cy="722420"/>
        </a:xfrm>
        <a:ln w="28575">
          <a:solidFill>
            <a:srgbClr val="BE551A"/>
          </a:solidFill>
        </a:ln>
      </dgm:spPr>
      <dgm:t>
        <a:bodyPr/>
        <a:lstStyle/>
        <a:p>
          <a:pPr rtl="0"/>
          <a:r>
            <a:rPr lang="it-IT" sz="1000" b="1">
              <a:latin typeface="Calibri"/>
              <a:ea typeface="+mn-ea"/>
              <a:cs typeface="+mn-cs"/>
            </a:rPr>
            <a:t>INTERRUZIONE DEL CONSUMO DI ALCOOL</a:t>
          </a:r>
          <a:endParaRPr lang="it-IT" sz="1000" b="1" dirty="0">
            <a:latin typeface="Calibri"/>
            <a:ea typeface="+mn-ea"/>
            <a:cs typeface="+mn-cs"/>
          </a:endParaRPr>
        </a:p>
      </dgm:t>
    </dgm:pt>
    <dgm:pt modelId="{DD878A05-E864-4F24-A72A-20FC8E456429}" type="parTrans" cxnId="{00A30AD2-EC42-4986-9138-179F488D6F89}">
      <dgm:prSet/>
      <dgm:spPr/>
      <dgm:t>
        <a:bodyPr/>
        <a:lstStyle/>
        <a:p>
          <a:endParaRPr lang="it-IT" sz="1000" b="1" dirty="0">
            <a:solidFill>
              <a:schemeClr val="tx1"/>
            </a:solidFill>
          </a:endParaRPr>
        </a:p>
      </dgm:t>
    </dgm:pt>
    <dgm:pt modelId="{6C26D415-95F6-4750-9DD9-E613F5810EB8}" type="sibTrans" cxnId="{00A30AD2-EC42-4986-9138-179F488D6F89}">
      <dgm:prSet/>
      <dgm:spPr>
        <a:xfrm>
          <a:off x="-5309278" y="-813098"/>
          <a:ext cx="6322116" cy="6322116"/>
        </a:xfrm>
        <a:prstGeom prst="blockArc">
          <a:avLst>
            <a:gd name="adj1" fmla="val 18900000"/>
            <a:gd name="adj2" fmla="val 2700000"/>
            <a:gd name="adj3" fmla="val 342"/>
          </a:avLst>
        </a:prstGeom>
      </dgm:spPr>
      <dgm:t>
        <a:bodyPr/>
        <a:lstStyle/>
        <a:p>
          <a:endParaRPr lang="it-IT" sz="1000" b="1" dirty="0">
            <a:solidFill>
              <a:schemeClr val="tx1"/>
            </a:solidFill>
          </a:endParaRPr>
        </a:p>
      </dgm:t>
    </dgm:pt>
    <dgm:pt modelId="{F97DAE48-E31C-4622-A3B5-15F7366F0CB7}">
      <dgm:prSet custT="1"/>
      <dgm:spPr>
        <a:xfrm>
          <a:off x="944455" y="2528659"/>
          <a:ext cx="5221071" cy="722420"/>
        </a:xfrm>
        <a:ln w="28575">
          <a:solidFill>
            <a:srgbClr val="BE551A"/>
          </a:solidFill>
        </a:ln>
      </dgm:spPr>
      <dgm:t>
        <a:bodyPr/>
        <a:lstStyle/>
        <a:p>
          <a:pPr rtl="0"/>
          <a:r>
            <a:rPr lang="it-IT" sz="1000" b="1">
              <a:latin typeface="Calibri"/>
              <a:ea typeface="+mn-ea"/>
              <a:cs typeface="+mn-cs"/>
            </a:rPr>
            <a:t>CALO PONDERALE</a:t>
          </a:r>
          <a:endParaRPr lang="it-IT" sz="1000" b="1" dirty="0">
            <a:latin typeface="Calibri"/>
            <a:ea typeface="+mn-ea"/>
            <a:cs typeface="+mn-cs"/>
          </a:endParaRPr>
        </a:p>
      </dgm:t>
    </dgm:pt>
    <dgm:pt modelId="{2DED19D7-92AE-486A-84C6-72BD9B4D007C}" type="parTrans" cxnId="{1AC4FA70-EE27-4ECF-890D-E85C01BFA934}">
      <dgm:prSet/>
      <dgm:spPr/>
      <dgm:t>
        <a:bodyPr/>
        <a:lstStyle/>
        <a:p>
          <a:endParaRPr lang="it-IT" sz="1000" b="1" dirty="0">
            <a:solidFill>
              <a:schemeClr val="tx1"/>
            </a:solidFill>
          </a:endParaRPr>
        </a:p>
      </dgm:t>
    </dgm:pt>
    <dgm:pt modelId="{DA7ADDE0-83B2-428F-A1D2-5DD7F7BDB6DB}" type="sibTrans" cxnId="{1AC4FA70-EE27-4ECF-890D-E85C01BFA934}">
      <dgm:prSet/>
      <dgm:spPr/>
      <dgm:t>
        <a:bodyPr/>
        <a:lstStyle/>
        <a:p>
          <a:endParaRPr lang="it-IT" sz="1000" b="1" dirty="0">
            <a:solidFill>
              <a:schemeClr val="tx1"/>
            </a:solidFill>
          </a:endParaRPr>
        </a:p>
      </dgm:t>
    </dgm:pt>
    <dgm:pt modelId="{689A06EF-FF78-4ACF-AB65-BA171C2BC9B4}">
      <dgm:prSet custT="1"/>
      <dgm:spPr>
        <a:xfrm>
          <a:off x="530275" y="3612477"/>
          <a:ext cx="5635251" cy="722420"/>
        </a:xfrm>
      </dgm:spPr>
      <dgm:t>
        <a:bodyPr anchor="ctr"/>
        <a:lstStyle/>
        <a:p>
          <a:pPr rtl="0"/>
          <a:r>
            <a:rPr lang="it-IT" sz="9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DEFICIT NUTRIZIONALI</a:t>
          </a:r>
        </a:p>
      </dgm:t>
    </dgm:pt>
    <dgm:pt modelId="{720F0EB3-BCC9-47F6-8720-968FBF3130CE}" type="parTrans" cxnId="{186F6217-67FD-4586-BDB2-41237A81FC56}">
      <dgm:prSet/>
      <dgm:spPr/>
      <dgm:t>
        <a:bodyPr/>
        <a:lstStyle/>
        <a:p>
          <a:endParaRPr lang="it-IT" sz="1000" b="1">
            <a:solidFill>
              <a:schemeClr val="tx1"/>
            </a:solidFill>
          </a:endParaRPr>
        </a:p>
      </dgm:t>
    </dgm:pt>
    <dgm:pt modelId="{743DE8A0-7FC4-44E4-BD4E-493914CFC438}" type="sibTrans" cxnId="{186F6217-67FD-4586-BDB2-41237A81FC56}">
      <dgm:prSet/>
      <dgm:spPr/>
      <dgm:t>
        <a:bodyPr/>
        <a:lstStyle/>
        <a:p>
          <a:endParaRPr lang="it-IT" sz="1000" b="1">
            <a:solidFill>
              <a:schemeClr val="tx1"/>
            </a:solidFill>
          </a:endParaRPr>
        </a:p>
      </dgm:t>
    </dgm:pt>
    <dgm:pt modelId="{5F2F3123-DE5C-4207-AE2C-7C838E5DEFFA}">
      <dgm:prSet custT="1"/>
      <dgm:spPr>
        <a:xfrm>
          <a:off x="530275" y="3612477"/>
          <a:ext cx="5635251" cy="722420"/>
        </a:xfrm>
      </dgm:spPr>
      <dgm:t>
        <a:bodyPr anchor="ctr"/>
        <a:lstStyle/>
        <a:p>
          <a:pPr rtl="0"/>
          <a:r>
            <a:rPr lang="it-IT" sz="9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OBESITÀ SARCOPENICA</a:t>
          </a:r>
        </a:p>
      </dgm:t>
    </dgm:pt>
    <dgm:pt modelId="{2C170DDD-4F16-4767-8F95-6499ED1BB5A0}" type="parTrans" cxnId="{A531BD86-463E-4621-B817-9E88DCA06BD3}">
      <dgm:prSet/>
      <dgm:spPr/>
      <dgm:t>
        <a:bodyPr/>
        <a:lstStyle/>
        <a:p>
          <a:endParaRPr lang="it-IT" sz="1000" b="1">
            <a:solidFill>
              <a:schemeClr val="tx1"/>
            </a:solidFill>
          </a:endParaRPr>
        </a:p>
      </dgm:t>
    </dgm:pt>
    <dgm:pt modelId="{5161416C-6839-4422-BD93-445742F6EEDA}" type="sibTrans" cxnId="{A531BD86-463E-4621-B817-9E88DCA06BD3}">
      <dgm:prSet/>
      <dgm:spPr/>
      <dgm:t>
        <a:bodyPr/>
        <a:lstStyle/>
        <a:p>
          <a:endParaRPr lang="it-IT" sz="1000" b="1">
            <a:solidFill>
              <a:schemeClr val="tx1"/>
            </a:solidFill>
          </a:endParaRPr>
        </a:p>
      </dgm:t>
    </dgm:pt>
    <dgm:pt modelId="{50904FEB-C61C-4FD6-9761-B69313F23970}">
      <dgm:prSet custT="1"/>
      <dgm:spPr>
        <a:xfrm>
          <a:off x="530275" y="3612477"/>
          <a:ext cx="5635251" cy="722420"/>
        </a:xfrm>
        <a:ln w="28575">
          <a:solidFill>
            <a:srgbClr val="BE551A"/>
          </a:solidFill>
        </a:ln>
      </dgm:spPr>
      <dgm:t>
        <a:bodyPr anchor="ctr"/>
        <a:lstStyle/>
        <a:p>
          <a:pPr rtl="0"/>
          <a:r>
            <a:rPr lang="it-IT" sz="1000" b="1" dirty="0">
              <a:latin typeface="Calibri"/>
              <a:ea typeface="+mn-ea"/>
              <a:cs typeface="+mn-cs"/>
            </a:rPr>
            <a:t>CORREZIONE DELLO STATO NUTRIZIONALE</a:t>
          </a:r>
        </a:p>
      </dgm:t>
    </dgm:pt>
    <dgm:pt modelId="{2D530457-BAED-4CDE-B720-B30BE6D10FB3}" type="parTrans" cxnId="{07EE6C3C-F4D8-417E-8A3A-D3C4B4375DC1}">
      <dgm:prSet/>
      <dgm:spPr/>
      <dgm:t>
        <a:bodyPr/>
        <a:lstStyle/>
        <a:p>
          <a:endParaRPr lang="it-IT" sz="1000" b="1">
            <a:solidFill>
              <a:schemeClr val="tx1"/>
            </a:solidFill>
          </a:endParaRPr>
        </a:p>
      </dgm:t>
    </dgm:pt>
    <dgm:pt modelId="{8A9DBE7D-8694-4263-BE6A-3DF18EC37B54}" type="sibTrans" cxnId="{07EE6C3C-F4D8-417E-8A3A-D3C4B4375DC1}">
      <dgm:prSet/>
      <dgm:spPr/>
      <dgm:t>
        <a:bodyPr/>
        <a:lstStyle/>
        <a:p>
          <a:endParaRPr lang="it-IT" sz="1000" b="1">
            <a:solidFill>
              <a:schemeClr val="tx1"/>
            </a:solidFill>
          </a:endParaRPr>
        </a:p>
      </dgm:t>
    </dgm:pt>
    <dgm:pt modelId="{07134DEC-944F-4CF0-A410-210789E3CC8A}">
      <dgm:prSet custT="1"/>
      <dgm:spPr>
        <a:xfrm>
          <a:off x="944455" y="1444840"/>
          <a:ext cx="5221071" cy="722420"/>
        </a:xfrm>
        <a:ln w="28575">
          <a:solidFill>
            <a:srgbClr val="BE551A"/>
          </a:solidFill>
        </a:ln>
      </dgm:spPr>
      <dgm:t>
        <a:bodyPr/>
        <a:lstStyle/>
        <a:p>
          <a:pPr rtl="0"/>
          <a:r>
            <a:rPr lang="it-IT" sz="1000" b="1">
              <a:latin typeface="Calibri"/>
              <a:ea typeface="+mn-ea"/>
              <a:cs typeface="+mn-cs"/>
            </a:rPr>
            <a:t>CONTROLLO DELLA GLICEMIA</a:t>
          </a:r>
          <a:endParaRPr lang="it-IT" sz="1000" b="1" dirty="0">
            <a:latin typeface="Calibri"/>
            <a:ea typeface="+mn-ea"/>
            <a:cs typeface="+mn-cs"/>
          </a:endParaRPr>
        </a:p>
      </dgm:t>
    </dgm:pt>
    <dgm:pt modelId="{F88EC2E2-23FF-4B00-BA39-784CE69A88F8}" type="parTrans" cxnId="{9263E170-CFD9-46F2-B3EC-9916EFCC0568}">
      <dgm:prSet/>
      <dgm:spPr/>
      <dgm:t>
        <a:bodyPr/>
        <a:lstStyle/>
        <a:p>
          <a:endParaRPr lang="it-IT" sz="1000">
            <a:solidFill>
              <a:schemeClr val="tx1"/>
            </a:solidFill>
          </a:endParaRPr>
        </a:p>
      </dgm:t>
    </dgm:pt>
    <dgm:pt modelId="{11EFA5C0-493C-4B6B-A393-AAC4EAB5D57C}" type="sibTrans" cxnId="{9263E170-CFD9-46F2-B3EC-9916EFCC0568}">
      <dgm:prSet/>
      <dgm:spPr/>
      <dgm:t>
        <a:bodyPr/>
        <a:lstStyle/>
        <a:p>
          <a:endParaRPr lang="it-IT" sz="1000">
            <a:solidFill>
              <a:schemeClr val="tx1"/>
            </a:solidFill>
          </a:endParaRPr>
        </a:p>
      </dgm:t>
    </dgm:pt>
    <dgm:pt modelId="{16C32426-FC11-4325-AC3C-467C221C4541}" type="pres">
      <dgm:prSet presAssocID="{5C5CD1EF-8F0C-4F65-BCDE-D0D454C754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E49AE07-2822-469B-AF8C-3CB38D2B36D7}" type="pres">
      <dgm:prSet presAssocID="{EF0BCA3A-B6DA-437F-A122-75840CDDB187}" presName="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1B33B84C-B406-48E0-A75D-C18A6462039D}" type="pres">
      <dgm:prSet presAssocID="{6C26D415-95F6-4750-9DD9-E613F5810EB8}" presName="sibTrans" presStyleCnt="0"/>
      <dgm:spPr/>
    </dgm:pt>
    <dgm:pt modelId="{9738BDFA-6996-4216-9D84-B735F77445D0}" type="pres">
      <dgm:prSet presAssocID="{07134DEC-944F-4CF0-A410-210789E3CC8A}" presName="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28665D91-04DB-4086-AEA7-D88EC508C106}" type="pres">
      <dgm:prSet presAssocID="{11EFA5C0-493C-4B6B-A393-AAC4EAB5D57C}" presName="sibTrans" presStyleCnt="0"/>
      <dgm:spPr/>
    </dgm:pt>
    <dgm:pt modelId="{ED38C162-4878-4DFF-9519-4A8A089B26E6}" type="pres">
      <dgm:prSet presAssocID="{F97DAE48-E31C-4622-A3B5-15F7366F0CB7}" presName="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  <dgm:pt modelId="{359B85EF-B49F-4C5E-80DE-0E6FD583D7B5}" type="pres">
      <dgm:prSet presAssocID="{DA7ADDE0-83B2-428F-A1D2-5DD7F7BDB6DB}" presName="sibTrans" presStyleCnt="0"/>
      <dgm:spPr/>
    </dgm:pt>
    <dgm:pt modelId="{2C0A3FF9-E237-44CD-93DA-ECF987A83A68}" type="pres">
      <dgm:prSet presAssocID="{50904FEB-C61C-4FD6-9761-B69313F23970}" presName="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it-IT"/>
        </a:p>
      </dgm:t>
    </dgm:pt>
  </dgm:ptLst>
  <dgm:cxnLst>
    <dgm:cxn modelId="{CBCEAEA5-71F8-465C-8B70-22CAA4FAD971}" type="presOf" srcId="{50904FEB-C61C-4FD6-9761-B69313F23970}" destId="{2C0A3FF9-E237-44CD-93DA-ECF987A83A68}" srcOrd="0" destOrd="0" presId="urn:microsoft.com/office/officeart/2005/8/layout/hList6"/>
    <dgm:cxn modelId="{A531BD86-463E-4621-B817-9E88DCA06BD3}" srcId="{50904FEB-C61C-4FD6-9761-B69313F23970}" destId="{5F2F3123-DE5C-4207-AE2C-7C838E5DEFFA}" srcOrd="1" destOrd="0" parTransId="{2C170DDD-4F16-4767-8F95-6499ED1BB5A0}" sibTransId="{5161416C-6839-4422-BD93-445742F6EEDA}"/>
    <dgm:cxn modelId="{9263E170-CFD9-46F2-B3EC-9916EFCC0568}" srcId="{5C5CD1EF-8F0C-4F65-BCDE-D0D454C75456}" destId="{07134DEC-944F-4CF0-A410-210789E3CC8A}" srcOrd="1" destOrd="0" parTransId="{F88EC2E2-23FF-4B00-BA39-784CE69A88F8}" sibTransId="{11EFA5C0-493C-4B6B-A393-AAC4EAB5D57C}"/>
    <dgm:cxn modelId="{07EE6C3C-F4D8-417E-8A3A-D3C4B4375DC1}" srcId="{5C5CD1EF-8F0C-4F65-BCDE-D0D454C75456}" destId="{50904FEB-C61C-4FD6-9761-B69313F23970}" srcOrd="3" destOrd="0" parTransId="{2D530457-BAED-4CDE-B720-B30BE6D10FB3}" sibTransId="{8A9DBE7D-8694-4263-BE6A-3DF18EC37B54}"/>
    <dgm:cxn modelId="{4A8BAC85-4A7D-472B-8140-7EB4632D67C2}" type="presOf" srcId="{EF0BCA3A-B6DA-437F-A122-75840CDDB187}" destId="{1E49AE07-2822-469B-AF8C-3CB38D2B36D7}" srcOrd="0" destOrd="0" presId="urn:microsoft.com/office/officeart/2005/8/layout/hList6"/>
    <dgm:cxn modelId="{1AC4FA70-EE27-4ECF-890D-E85C01BFA934}" srcId="{5C5CD1EF-8F0C-4F65-BCDE-D0D454C75456}" destId="{F97DAE48-E31C-4622-A3B5-15F7366F0CB7}" srcOrd="2" destOrd="0" parTransId="{2DED19D7-92AE-486A-84C6-72BD9B4D007C}" sibTransId="{DA7ADDE0-83B2-428F-A1D2-5DD7F7BDB6DB}"/>
    <dgm:cxn modelId="{37EE7DBF-767A-48A8-BF51-A8E70BB34D8C}" type="presOf" srcId="{5C5CD1EF-8F0C-4F65-BCDE-D0D454C75456}" destId="{16C32426-FC11-4325-AC3C-467C221C4541}" srcOrd="0" destOrd="0" presId="urn:microsoft.com/office/officeart/2005/8/layout/hList6"/>
    <dgm:cxn modelId="{00A30AD2-EC42-4986-9138-179F488D6F89}" srcId="{5C5CD1EF-8F0C-4F65-BCDE-D0D454C75456}" destId="{EF0BCA3A-B6DA-437F-A122-75840CDDB187}" srcOrd="0" destOrd="0" parTransId="{DD878A05-E864-4F24-A72A-20FC8E456429}" sibTransId="{6C26D415-95F6-4750-9DD9-E613F5810EB8}"/>
    <dgm:cxn modelId="{4A442476-50D4-4887-AE82-958A1E50B6B2}" type="presOf" srcId="{F97DAE48-E31C-4622-A3B5-15F7366F0CB7}" destId="{ED38C162-4878-4DFF-9519-4A8A089B26E6}" srcOrd="0" destOrd="0" presId="urn:microsoft.com/office/officeart/2005/8/layout/hList6"/>
    <dgm:cxn modelId="{1E5DE0D6-DAF1-49B9-89D1-92E932025BC4}" type="presOf" srcId="{07134DEC-944F-4CF0-A410-210789E3CC8A}" destId="{9738BDFA-6996-4216-9D84-B735F77445D0}" srcOrd="0" destOrd="0" presId="urn:microsoft.com/office/officeart/2005/8/layout/hList6"/>
    <dgm:cxn modelId="{FC7E40D1-371F-4685-B2AF-3E73FBF2F17B}" type="presOf" srcId="{689A06EF-FF78-4ACF-AB65-BA171C2BC9B4}" destId="{2C0A3FF9-E237-44CD-93DA-ECF987A83A68}" srcOrd="0" destOrd="1" presId="urn:microsoft.com/office/officeart/2005/8/layout/hList6"/>
    <dgm:cxn modelId="{186F6217-67FD-4586-BDB2-41237A81FC56}" srcId="{50904FEB-C61C-4FD6-9761-B69313F23970}" destId="{689A06EF-FF78-4ACF-AB65-BA171C2BC9B4}" srcOrd="0" destOrd="0" parTransId="{720F0EB3-BCC9-47F6-8720-968FBF3130CE}" sibTransId="{743DE8A0-7FC4-44E4-BD4E-493914CFC438}"/>
    <dgm:cxn modelId="{4BC50B2B-7C7A-45C0-8EA0-BFAFFC41ADCC}" type="presOf" srcId="{5F2F3123-DE5C-4207-AE2C-7C838E5DEFFA}" destId="{2C0A3FF9-E237-44CD-93DA-ECF987A83A68}" srcOrd="0" destOrd="2" presId="urn:microsoft.com/office/officeart/2005/8/layout/hList6"/>
    <dgm:cxn modelId="{CBE3D934-CFAB-43E9-9AF5-0547F34CEDEC}" type="presParOf" srcId="{16C32426-FC11-4325-AC3C-467C221C4541}" destId="{1E49AE07-2822-469B-AF8C-3CB38D2B36D7}" srcOrd="0" destOrd="0" presId="urn:microsoft.com/office/officeart/2005/8/layout/hList6"/>
    <dgm:cxn modelId="{C6D9F137-2C79-49A8-96A8-747D7E267B24}" type="presParOf" srcId="{16C32426-FC11-4325-AC3C-467C221C4541}" destId="{1B33B84C-B406-48E0-A75D-C18A6462039D}" srcOrd="1" destOrd="0" presId="urn:microsoft.com/office/officeart/2005/8/layout/hList6"/>
    <dgm:cxn modelId="{6BA9D95D-51A4-490A-A276-5FCB7D384DA2}" type="presParOf" srcId="{16C32426-FC11-4325-AC3C-467C221C4541}" destId="{9738BDFA-6996-4216-9D84-B735F77445D0}" srcOrd="2" destOrd="0" presId="urn:microsoft.com/office/officeart/2005/8/layout/hList6"/>
    <dgm:cxn modelId="{EFF4B423-A98A-4393-89A5-A972D5211914}" type="presParOf" srcId="{16C32426-FC11-4325-AC3C-467C221C4541}" destId="{28665D91-04DB-4086-AEA7-D88EC508C106}" srcOrd="3" destOrd="0" presId="urn:microsoft.com/office/officeart/2005/8/layout/hList6"/>
    <dgm:cxn modelId="{9CFABD15-971E-4258-834B-0D922E91FFDA}" type="presParOf" srcId="{16C32426-FC11-4325-AC3C-467C221C4541}" destId="{ED38C162-4878-4DFF-9519-4A8A089B26E6}" srcOrd="4" destOrd="0" presId="urn:microsoft.com/office/officeart/2005/8/layout/hList6"/>
    <dgm:cxn modelId="{36A1E73A-2772-4FAB-A318-76B14170F5D3}" type="presParOf" srcId="{16C32426-FC11-4325-AC3C-467C221C4541}" destId="{359B85EF-B49F-4C5E-80DE-0E6FD583D7B5}" srcOrd="5" destOrd="0" presId="urn:microsoft.com/office/officeart/2005/8/layout/hList6"/>
    <dgm:cxn modelId="{52A435E0-FDA7-4864-B4CF-C1CB65BC466D}" type="presParOf" srcId="{16C32426-FC11-4325-AC3C-467C221C4541}" destId="{2C0A3FF9-E237-44CD-93DA-ECF987A83A68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5D95F85-D3A0-41A4-B83F-6F50973B5E50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F89DC337-5E6C-45D1-AE69-D2AAF1502035}">
      <dgm:prSet/>
      <dgm:spPr/>
      <dgm:t>
        <a:bodyPr/>
        <a:lstStyle/>
        <a:p>
          <a:pPr rtl="0"/>
          <a:r>
            <a:rPr lang="it-IT" b="1" dirty="0"/>
            <a:t>Malnutrizione o </a:t>
          </a:r>
          <a:r>
            <a:rPr lang="it-IT" b="1" dirty="0" err="1"/>
            <a:t>sarcopenia</a:t>
          </a:r>
          <a:r>
            <a:rPr lang="it-IT" dirty="0"/>
            <a:t>; rischio nutrizionale elevato.</a:t>
          </a:r>
        </a:p>
      </dgm:t>
    </dgm:pt>
    <dgm:pt modelId="{62C0AD86-81B4-4405-967F-D7B686C7F132}" type="parTrans" cxnId="{9D96D418-08F1-4C30-AECF-8279BB565BEA}">
      <dgm:prSet/>
      <dgm:spPr/>
      <dgm:t>
        <a:bodyPr/>
        <a:lstStyle/>
        <a:p>
          <a:endParaRPr lang="it-IT"/>
        </a:p>
      </dgm:t>
    </dgm:pt>
    <dgm:pt modelId="{0727F71A-78AE-4AE3-9958-60FF5B6DD435}" type="sibTrans" cxnId="{9D96D418-08F1-4C30-AECF-8279BB565BEA}">
      <dgm:prSet/>
      <dgm:spPr/>
      <dgm:t>
        <a:bodyPr/>
        <a:lstStyle/>
        <a:p>
          <a:endParaRPr lang="it-IT"/>
        </a:p>
      </dgm:t>
    </dgm:pt>
    <dgm:pt modelId="{0059021B-6F2C-4AED-9A2E-E3A9EDCDB42A}">
      <dgm:prSet/>
      <dgm:spPr/>
      <dgm:t>
        <a:bodyPr/>
        <a:lstStyle/>
        <a:p>
          <a:pPr rtl="0"/>
          <a:r>
            <a:rPr lang="it-IT" b="1" dirty="0"/>
            <a:t>Infiammazione persistente</a:t>
          </a:r>
          <a:r>
            <a:rPr lang="it-IT" dirty="0"/>
            <a:t> (per esempio CRP elevata), </a:t>
          </a:r>
          <a:r>
            <a:rPr lang="it-IT" b="1" dirty="0"/>
            <a:t>diabete non ottimizzato</a:t>
          </a:r>
          <a:r>
            <a:rPr lang="it-IT" dirty="0"/>
            <a:t>, </a:t>
          </a:r>
          <a:r>
            <a:rPr lang="it-IT" b="1" dirty="0"/>
            <a:t>fumo attivo</a:t>
          </a:r>
          <a:r>
            <a:rPr lang="it-IT" dirty="0"/>
            <a:t>, </a:t>
          </a:r>
          <a:r>
            <a:rPr lang="it-IT" b="1" dirty="0"/>
            <a:t>apnee del sonno</a:t>
          </a:r>
          <a:r>
            <a:rPr lang="it-IT" dirty="0"/>
            <a:t> severe.</a:t>
          </a:r>
        </a:p>
      </dgm:t>
    </dgm:pt>
    <dgm:pt modelId="{120D4DCE-0C8C-4298-BF36-AE88BD97162A}" type="parTrans" cxnId="{299B55E5-5428-4C6A-9775-A5F85E00AD7A}">
      <dgm:prSet/>
      <dgm:spPr/>
      <dgm:t>
        <a:bodyPr/>
        <a:lstStyle/>
        <a:p>
          <a:endParaRPr lang="it-IT"/>
        </a:p>
      </dgm:t>
    </dgm:pt>
    <dgm:pt modelId="{FEB40639-0077-4018-9C1F-00EEED90974D}" type="sibTrans" cxnId="{299B55E5-5428-4C6A-9775-A5F85E00AD7A}">
      <dgm:prSet/>
      <dgm:spPr/>
      <dgm:t>
        <a:bodyPr/>
        <a:lstStyle/>
        <a:p>
          <a:endParaRPr lang="it-IT"/>
        </a:p>
      </dgm:t>
    </dgm:pt>
    <dgm:pt modelId="{FEB0189E-D737-425B-9403-6A8CAACFE780}">
      <dgm:prSet/>
      <dgm:spPr/>
      <dgm:t>
        <a:bodyPr/>
        <a:lstStyle/>
        <a:p>
          <a:pPr rtl="0"/>
          <a:r>
            <a:rPr lang="it-IT" b="1"/>
            <a:t>Interventi complessi o revisioni</a:t>
          </a:r>
          <a:r>
            <a:rPr lang="it-IT"/>
            <a:t>.</a:t>
          </a:r>
        </a:p>
      </dgm:t>
    </dgm:pt>
    <dgm:pt modelId="{507B11C1-21B5-40B5-90EC-05BE8CF69931}" type="parTrans" cxnId="{B2231EC0-DC56-42E2-9CA4-D796326B432B}">
      <dgm:prSet/>
      <dgm:spPr/>
      <dgm:t>
        <a:bodyPr/>
        <a:lstStyle/>
        <a:p>
          <a:endParaRPr lang="it-IT"/>
        </a:p>
      </dgm:t>
    </dgm:pt>
    <dgm:pt modelId="{D59D207A-6AE5-4A37-915A-8079C93EBBE8}" type="sibTrans" cxnId="{B2231EC0-DC56-42E2-9CA4-D796326B432B}">
      <dgm:prSet/>
      <dgm:spPr/>
      <dgm:t>
        <a:bodyPr/>
        <a:lstStyle/>
        <a:p>
          <a:endParaRPr lang="it-IT"/>
        </a:p>
      </dgm:t>
    </dgm:pt>
    <dgm:pt modelId="{08E8F355-2D27-4813-989B-F89858618AC5}">
      <dgm:prSet/>
      <dgm:spPr/>
      <dgm:t>
        <a:bodyPr/>
        <a:lstStyle/>
        <a:p>
          <a:pPr rtl="0"/>
          <a:r>
            <a:rPr lang="it-IT" b="1"/>
            <a:t>Carenze multiple non corrette</a:t>
          </a:r>
          <a:r>
            <a:rPr lang="it-IT"/>
            <a:t> nonostante il preop standard.</a:t>
          </a:r>
        </a:p>
      </dgm:t>
    </dgm:pt>
    <dgm:pt modelId="{04497FFD-9DB4-4624-9478-F6733440A347}" type="parTrans" cxnId="{5F7C6B9E-DFDF-49CC-9D2A-D98A6BE2297D}">
      <dgm:prSet/>
      <dgm:spPr/>
      <dgm:t>
        <a:bodyPr/>
        <a:lstStyle/>
        <a:p>
          <a:endParaRPr lang="it-IT"/>
        </a:p>
      </dgm:t>
    </dgm:pt>
    <dgm:pt modelId="{3F648A00-AB7E-433C-A033-874DF9987A37}" type="sibTrans" cxnId="{5F7C6B9E-DFDF-49CC-9D2A-D98A6BE2297D}">
      <dgm:prSet/>
      <dgm:spPr/>
      <dgm:t>
        <a:bodyPr/>
        <a:lstStyle/>
        <a:p>
          <a:endParaRPr lang="it-IT"/>
        </a:p>
      </dgm:t>
    </dgm:pt>
    <dgm:pt modelId="{A7624908-6F0C-4CC8-A5F2-43C56CF2AEA6}" type="pres">
      <dgm:prSet presAssocID="{75D95F85-D3A0-41A4-B83F-6F50973B5E5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307E380-0689-47DC-B182-F3210AD03AED}" type="pres">
      <dgm:prSet presAssocID="{F89DC337-5E6C-45D1-AE69-D2AAF1502035}" presName="composite" presStyleCnt="0"/>
      <dgm:spPr/>
    </dgm:pt>
    <dgm:pt modelId="{631BCE14-9CF2-4EFE-8CD2-925DC5249F52}" type="pres">
      <dgm:prSet presAssocID="{F89DC337-5E6C-45D1-AE69-D2AAF1502035}" presName="imgShp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05F1B371-3F06-4769-A3F8-459E1EC9B3F9}" type="pres">
      <dgm:prSet presAssocID="{F89DC337-5E6C-45D1-AE69-D2AAF1502035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715DB8-5C82-4E97-81A0-75D7762A447F}" type="pres">
      <dgm:prSet presAssocID="{0727F71A-78AE-4AE3-9958-60FF5B6DD435}" presName="spacing" presStyleCnt="0"/>
      <dgm:spPr/>
    </dgm:pt>
    <dgm:pt modelId="{AE1D3745-63E5-43B3-9E89-4CEE0B55D936}" type="pres">
      <dgm:prSet presAssocID="{0059021B-6F2C-4AED-9A2E-E3A9EDCDB42A}" presName="composite" presStyleCnt="0"/>
      <dgm:spPr/>
    </dgm:pt>
    <dgm:pt modelId="{6788D5F4-086F-444A-896B-08893DF8F4F4}" type="pres">
      <dgm:prSet presAssocID="{0059021B-6F2C-4AED-9A2E-E3A9EDCDB42A}" presName="imgShp" presStyleLbl="fgImgPlace1" presStyleIdx="1" presStyleCnt="4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E406BFDC-5224-436E-A179-29EA9E1F8F64}" type="pres">
      <dgm:prSet presAssocID="{0059021B-6F2C-4AED-9A2E-E3A9EDCDB42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02DF92-E7BA-4572-8287-1465356CE712}" type="pres">
      <dgm:prSet presAssocID="{FEB40639-0077-4018-9C1F-00EEED90974D}" presName="spacing" presStyleCnt="0"/>
      <dgm:spPr/>
    </dgm:pt>
    <dgm:pt modelId="{61552081-336D-48F3-B627-3AD67DAA599E}" type="pres">
      <dgm:prSet presAssocID="{FEB0189E-D737-425B-9403-6A8CAACFE780}" presName="composite" presStyleCnt="0"/>
      <dgm:spPr/>
    </dgm:pt>
    <dgm:pt modelId="{5FAB87B8-4D08-4409-B12F-7FFD4995DA01}" type="pres">
      <dgm:prSet presAssocID="{FEB0189E-D737-425B-9403-6A8CAACFE780}" presName="imgShp" presStyleLbl="fgImgPlace1" presStyleIdx="2" presStyleCnt="4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EDAECCF3-DF05-403F-84AF-76F507F933BE}" type="pres">
      <dgm:prSet presAssocID="{FEB0189E-D737-425B-9403-6A8CAACFE78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5B73AE-6BBB-4FB0-B7F0-FF0767A275BD}" type="pres">
      <dgm:prSet presAssocID="{D59D207A-6AE5-4A37-915A-8079C93EBBE8}" presName="spacing" presStyleCnt="0"/>
      <dgm:spPr/>
    </dgm:pt>
    <dgm:pt modelId="{2062C125-8F8D-49A3-94A5-C9203CE828F6}" type="pres">
      <dgm:prSet presAssocID="{08E8F355-2D27-4813-989B-F89858618AC5}" presName="composite" presStyleCnt="0"/>
      <dgm:spPr/>
    </dgm:pt>
    <dgm:pt modelId="{C43E591C-4642-4C44-B048-715E9F90FDD1}" type="pres">
      <dgm:prSet presAssocID="{08E8F355-2D27-4813-989B-F89858618AC5}" presName="imgShp" presStyleLbl="fgImgPlace1" presStyleIdx="3" presStyleCnt="4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0412EBB8-2AED-458A-962F-72C84B6C74E9}" type="pres">
      <dgm:prSet presAssocID="{08E8F355-2D27-4813-989B-F89858618AC5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B359FBE-5717-4D40-ADB8-136C4BAAA933}" type="presOf" srcId="{0059021B-6F2C-4AED-9A2E-E3A9EDCDB42A}" destId="{E406BFDC-5224-436E-A179-29EA9E1F8F64}" srcOrd="0" destOrd="0" presId="urn:microsoft.com/office/officeart/2005/8/layout/vList3"/>
    <dgm:cxn modelId="{9D96D418-08F1-4C30-AECF-8279BB565BEA}" srcId="{75D95F85-D3A0-41A4-B83F-6F50973B5E50}" destId="{F89DC337-5E6C-45D1-AE69-D2AAF1502035}" srcOrd="0" destOrd="0" parTransId="{62C0AD86-81B4-4405-967F-D7B686C7F132}" sibTransId="{0727F71A-78AE-4AE3-9958-60FF5B6DD435}"/>
    <dgm:cxn modelId="{FCF1611E-CFBC-4D71-A2F9-CE1E87EF381B}" type="presOf" srcId="{75D95F85-D3A0-41A4-B83F-6F50973B5E50}" destId="{A7624908-6F0C-4CC8-A5F2-43C56CF2AEA6}" srcOrd="0" destOrd="0" presId="urn:microsoft.com/office/officeart/2005/8/layout/vList3"/>
    <dgm:cxn modelId="{20254109-C367-4C3E-90B2-7501DF8455AA}" type="presOf" srcId="{F89DC337-5E6C-45D1-AE69-D2AAF1502035}" destId="{05F1B371-3F06-4769-A3F8-459E1EC9B3F9}" srcOrd="0" destOrd="0" presId="urn:microsoft.com/office/officeart/2005/8/layout/vList3"/>
    <dgm:cxn modelId="{5E1EE4E9-6C27-4FA4-9424-221DF5AEDB94}" type="presOf" srcId="{08E8F355-2D27-4813-989B-F89858618AC5}" destId="{0412EBB8-2AED-458A-962F-72C84B6C74E9}" srcOrd="0" destOrd="0" presId="urn:microsoft.com/office/officeart/2005/8/layout/vList3"/>
    <dgm:cxn modelId="{5F7C6B9E-DFDF-49CC-9D2A-D98A6BE2297D}" srcId="{75D95F85-D3A0-41A4-B83F-6F50973B5E50}" destId="{08E8F355-2D27-4813-989B-F89858618AC5}" srcOrd="3" destOrd="0" parTransId="{04497FFD-9DB4-4624-9478-F6733440A347}" sibTransId="{3F648A00-AB7E-433C-A033-874DF9987A37}"/>
    <dgm:cxn modelId="{B2231EC0-DC56-42E2-9CA4-D796326B432B}" srcId="{75D95F85-D3A0-41A4-B83F-6F50973B5E50}" destId="{FEB0189E-D737-425B-9403-6A8CAACFE780}" srcOrd="2" destOrd="0" parTransId="{507B11C1-21B5-40B5-90EC-05BE8CF69931}" sibTransId="{D59D207A-6AE5-4A37-915A-8079C93EBBE8}"/>
    <dgm:cxn modelId="{C769DD38-19F3-4597-93D4-034F67066502}" type="presOf" srcId="{FEB0189E-D737-425B-9403-6A8CAACFE780}" destId="{EDAECCF3-DF05-403F-84AF-76F507F933BE}" srcOrd="0" destOrd="0" presId="urn:microsoft.com/office/officeart/2005/8/layout/vList3"/>
    <dgm:cxn modelId="{299B55E5-5428-4C6A-9775-A5F85E00AD7A}" srcId="{75D95F85-D3A0-41A4-B83F-6F50973B5E50}" destId="{0059021B-6F2C-4AED-9A2E-E3A9EDCDB42A}" srcOrd="1" destOrd="0" parTransId="{120D4DCE-0C8C-4298-BF36-AE88BD97162A}" sibTransId="{FEB40639-0077-4018-9C1F-00EEED90974D}"/>
    <dgm:cxn modelId="{86556B89-02EE-4B54-ABEF-7D0DC9A3E21E}" type="presParOf" srcId="{A7624908-6F0C-4CC8-A5F2-43C56CF2AEA6}" destId="{2307E380-0689-47DC-B182-F3210AD03AED}" srcOrd="0" destOrd="0" presId="urn:microsoft.com/office/officeart/2005/8/layout/vList3"/>
    <dgm:cxn modelId="{E9EA2650-83E0-4095-83DE-D5B78CA0F824}" type="presParOf" srcId="{2307E380-0689-47DC-B182-F3210AD03AED}" destId="{631BCE14-9CF2-4EFE-8CD2-925DC5249F52}" srcOrd="0" destOrd="0" presId="urn:microsoft.com/office/officeart/2005/8/layout/vList3"/>
    <dgm:cxn modelId="{91D7EC82-EAC9-49DE-80B2-CA01671D45A0}" type="presParOf" srcId="{2307E380-0689-47DC-B182-F3210AD03AED}" destId="{05F1B371-3F06-4769-A3F8-459E1EC9B3F9}" srcOrd="1" destOrd="0" presId="urn:microsoft.com/office/officeart/2005/8/layout/vList3"/>
    <dgm:cxn modelId="{554EFDAD-D978-4279-A3D1-D54EE5F3DB94}" type="presParOf" srcId="{A7624908-6F0C-4CC8-A5F2-43C56CF2AEA6}" destId="{86715DB8-5C82-4E97-81A0-75D7762A447F}" srcOrd="1" destOrd="0" presId="urn:microsoft.com/office/officeart/2005/8/layout/vList3"/>
    <dgm:cxn modelId="{6B3321F5-5614-4BBE-8D0A-C977A0A20634}" type="presParOf" srcId="{A7624908-6F0C-4CC8-A5F2-43C56CF2AEA6}" destId="{AE1D3745-63E5-43B3-9E89-4CEE0B55D936}" srcOrd="2" destOrd="0" presId="urn:microsoft.com/office/officeart/2005/8/layout/vList3"/>
    <dgm:cxn modelId="{CB878BE6-05AB-4D29-B804-276450C6CA48}" type="presParOf" srcId="{AE1D3745-63E5-43B3-9E89-4CEE0B55D936}" destId="{6788D5F4-086F-444A-896B-08893DF8F4F4}" srcOrd="0" destOrd="0" presId="urn:microsoft.com/office/officeart/2005/8/layout/vList3"/>
    <dgm:cxn modelId="{3F5F9CEC-6236-453F-ACB9-B35750942574}" type="presParOf" srcId="{AE1D3745-63E5-43B3-9E89-4CEE0B55D936}" destId="{E406BFDC-5224-436E-A179-29EA9E1F8F64}" srcOrd="1" destOrd="0" presId="urn:microsoft.com/office/officeart/2005/8/layout/vList3"/>
    <dgm:cxn modelId="{1FA9E033-5F66-4D8C-A50E-A96625AE778A}" type="presParOf" srcId="{A7624908-6F0C-4CC8-A5F2-43C56CF2AEA6}" destId="{0402DF92-E7BA-4572-8287-1465356CE712}" srcOrd="3" destOrd="0" presId="urn:microsoft.com/office/officeart/2005/8/layout/vList3"/>
    <dgm:cxn modelId="{554DEA19-3F32-4843-8315-812875735891}" type="presParOf" srcId="{A7624908-6F0C-4CC8-A5F2-43C56CF2AEA6}" destId="{61552081-336D-48F3-B627-3AD67DAA599E}" srcOrd="4" destOrd="0" presId="urn:microsoft.com/office/officeart/2005/8/layout/vList3"/>
    <dgm:cxn modelId="{D597AA34-A7EF-4B18-ADC0-082D71C6D1CA}" type="presParOf" srcId="{61552081-336D-48F3-B627-3AD67DAA599E}" destId="{5FAB87B8-4D08-4409-B12F-7FFD4995DA01}" srcOrd="0" destOrd="0" presId="urn:microsoft.com/office/officeart/2005/8/layout/vList3"/>
    <dgm:cxn modelId="{A9EA220E-0640-4193-A654-1C2AA195CB02}" type="presParOf" srcId="{61552081-336D-48F3-B627-3AD67DAA599E}" destId="{EDAECCF3-DF05-403F-84AF-76F507F933BE}" srcOrd="1" destOrd="0" presId="urn:microsoft.com/office/officeart/2005/8/layout/vList3"/>
    <dgm:cxn modelId="{6532EFE9-AD56-4BA2-B5B5-ACA7729B1AC8}" type="presParOf" srcId="{A7624908-6F0C-4CC8-A5F2-43C56CF2AEA6}" destId="{2F5B73AE-6BBB-4FB0-B7F0-FF0767A275BD}" srcOrd="5" destOrd="0" presId="urn:microsoft.com/office/officeart/2005/8/layout/vList3"/>
    <dgm:cxn modelId="{3781703C-666C-46CD-A820-4E1D3CA54C89}" type="presParOf" srcId="{A7624908-6F0C-4CC8-A5F2-43C56CF2AEA6}" destId="{2062C125-8F8D-49A3-94A5-C9203CE828F6}" srcOrd="6" destOrd="0" presId="urn:microsoft.com/office/officeart/2005/8/layout/vList3"/>
    <dgm:cxn modelId="{5297A61D-7628-4D85-8354-2E3DBF2A5D45}" type="presParOf" srcId="{2062C125-8F8D-49A3-94A5-C9203CE828F6}" destId="{C43E591C-4642-4C44-B048-715E9F90FDD1}" srcOrd="0" destOrd="0" presId="urn:microsoft.com/office/officeart/2005/8/layout/vList3"/>
    <dgm:cxn modelId="{D4BDB7BD-2B48-43BC-B77A-B520681C9C1E}" type="presParOf" srcId="{2062C125-8F8D-49A3-94A5-C9203CE828F6}" destId="{0412EBB8-2AED-458A-962F-72C84B6C74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1D972EC-4F0C-47FD-BCC9-FB15183A64AC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76FD363F-A7C7-4E1D-AB28-AEA5BFA765DE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In chirurgia maggiore esistono prove solide che l’impiego di nutrienti immunomodulanti (arginina, acidi grassi omega-3, nucleotidi;  glutammina) riduca le infezioni e la durata della degenza.</a:t>
          </a:r>
          <a:endParaRPr lang="it-IT" b="1" dirty="0">
            <a:solidFill>
              <a:schemeClr val="tx1"/>
            </a:solidFill>
          </a:endParaRPr>
        </a:p>
      </dgm:t>
    </dgm:pt>
    <dgm:pt modelId="{B19435CF-3B4B-4D29-814D-6EB7786B8DE7}" type="parTrans" cxnId="{57421263-BC03-426B-B6CD-894A4CBFB78D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481142A-79DE-4D35-862E-690835AF6638}" type="sibTrans" cxnId="{57421263-BC03-426B-B6CD-894A4CBFB78D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29E98DD-94A6-44EA-B20A-BA0883F2EC90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Nel contesto ERABS, l’</a:t>
          </a:r>
          <a:r>
            <a:rPr lang="it-IT" b="1" dirty="0" err="1">
              <a:solidFill>
                <a:schemeClr val="tx1"/>
              </a:solidFill>
            </a:rPr>
            <a:t>immunonutrizione</a:t>
          </a:r>
          <a:r>
            <a:rPr lang="it-IT" b="1" dirty="0">
              <a:solidFill>
                <a:schemeClr val="tx1"/>
              </a:solidFill>
            </a:rPr>
            <a:t> preoperatoria resta un ambito di studio perché pur avendo un razionale biologico per analogia biologica</a:t>
          </a:r>
          <a:r>
            <a:rPr lang="it-IT" dirty="0">
              <a:solidFill>
                <a:schemeClr val="tx1"/>
              </a:solidFill>
            </a:rPr>
            <a:t> e </a:t>
          </a:r>
          <a:r>
            <a:rPr lang="it-IT" b="1" dirty="0">
              <a:solidFill>
                <a:schemeClr val="tx1"/>
              </a:solidFill>
            </a:rPr>
            <a:t>coerenza clinica, </a:t>
          </a:r>
          <a:r>
            <a:rPr lang="it-IT" b="1" dirty="0"/>
            <a:t> </a:t>
          </a:r>
          <a:r>
            <a:rPr lang="it-IT" b="1" dirty="0">
              <a:solidFill>
                <a:schemeClr val="tx1"/>
              </a:solidFill>
            </a:rPr>
            <a:t>le evidenze al momento disponibili non mostrano differenze clinicamente </a:t>
          </a:r>
          <a:r>
            <a:rPr lang="it-IT" b="1" dirty="0" smtClean="0">
              <a:solidFill>
                <a:schemeClr val="tx1"/>
              </a:solidFill>
            </a:rPr>
            <a:t>rilevanti. </a:t>
          </a:r>
          <a:endParaRPr lang="it-IT" b="1" dirty="0">
            <a:solidFill>
              <a:schemeClr val="tx1"/>
            </a:solidFill>
          </a:endParaRPr>
        </a:p>
      </dgm:t>
    </dgm:pt>
    <dgm:pt modelId="{5F2F8A04-AD7E-4B90-AF0E-5EADECEFF787}" type="parTrans" cxnId="{F84BCF69-8DD2-4DC7-A835-57DAB8393379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046AB256-7356-44D2-B7C3-73CA7FDCA9D1}" type="sibTrans" cxnId="{F84BCF69-8DD2-4DC7-A835-57DAB8393379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4AB0E954-C232-4860-8C35-E52204C0B7AA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 L’applicazione </a:t>
          </a:r>
          <a:r>
            <a:rPr lang="it-IT" b="1" dirty="0" smtClean="0">
              <a:solidFill>
                <a:schemeClr val="tx1"/>
              </a:solidFill>
            </a:rPr>
            <a:t>dei </a:t>
          </a:r>
          <a:r>
            <a:rPr lang="it-IT" b="1" dirty="0">
              <a:solidFill>
                <a:schemeClr val="tx1"/>
              </a:solidFill>
            </a:rPr>
            <a:t>protocolli ERABS e degli </a:t>
          </a:r>
          <a:r>
            <a:rPr lang="it-IT" b="1" dirty="0" smtClean="0">
              <a:solidFill>
                <a:schemeClr val="tx1"/>
              </a:solidFill>
            </a:rPr>
            <a:t>interventi nutrizionali </a:t>
          </a:r>
          <a:r>
            <a:rPr lang="it-IT" b="1" dirty="0">
              <a:solidFill>
                <a:schemeClr val="tx1"/>
              </a:solidFill>
            </a:rPr>
            <a:t>standard </a:t>
          </a:r>
          <a:r>
            <a:rPr lang="it-IT" b="1" dirty="0" smtClean="0">
              <a:solidFill>
                <a:schemeClr val="tx1"/>
              </a:solidFill>
            </a:rPr>
            <a:t>(calo ponderale preoperatorio, </a:t>
          </a:r>
          <a:r>
            <a:rPr lang="it-IT" b="1" dirty="0">
              <a:solidFill>
                <a:schemeClr val="tx1"/>
              </a:solidFill>
            </a:rPr>
            <a:t>adeguato apporto proteico, correzione delle carenze) potrebbe ridurre lo spazio di beneficio aggiuntivo attribuibile all’</a:t>
          </a:r>
          <a:r>
            <a:rPr lang="it-IT" b="1" dirty="0" err="1">
              <a:solidFill>
                <a:schemeClr val="tx1"/>
              </a:solidFill>
            </a:rPr>
            <a:t>immunonutrizione</a:t>
          </a:r>
          <a:r>
            <a:rPr lang="it-IT" b="1" dirty="0">
              <a:solidFill>
                <a:schemeClr val="tx1"/>
              </a:solidFill>
            </a:rPr>
            <a:t>.</a:t>
          </a:r>
        </a:p>
      </dgm:t>
    </dgm:pt>
    <dgm:pt modelId="{066A396C-21F6-450B-A80B-D373F7B25260}" type="parTrans" cxnId="{972BC866-C263-4D6B-B6D8-A9831B6A3FE3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3929394B-7B8A-4076-859D-0B1E6F9E2027}" type="sibTrans" cxnId="{972BC866-C263-4D6B-B6D8-A9831B6A3FE3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C90E318C-94A2-414F-9F46-D89E4122CE3C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Sulla base dei dati attuali, l’uso routinario dell’</a:t>
          </a:r>
          <a:r>
            <a:rPr lang="it-IT" b="1" dirty="0" err="1">
              <a:solidFill>
                <a:schemeClr val="tx1"/>
              </a:solidFill>
            </a:rPr>
            <a:t>immunonutrizione</a:t>
          </a:r>
          <a:r>
            <a:rPr lang="it-IT" b="1" dirty="0">
              <a:solidFill>
                <a:schemeClr val="tx1"/>
              </a:solidFill>
            </a:rPr>
            <a:t> preoperatoria </a:t>
          </a:r>
          <a:r>
            <a:rPr lang="it-IT" b="1" dirty="0" smtClean="0">
              <a:solidFill>
                <a:schemeClr val="tx1"/>
              </a:solidFill>
            </a:rPr>
            <a:t>nel </a:t>
          </a:r>
          <a:r>
            <a:rPr lang="it-IT" b="1" dirty="0">
              <a:solidFill>
                <a:schemeClr val="tx1"/>
              </a:solidFill>
            </a:rPr>
            <a:t>contesto ERABS non è indicato. Può essere considerata in modo selettivo in sottogruppi ad alto rischio (malnutrizione o </a:t>
          </a:r>
          <a:r>
            <a:rPr lang="it-IT" b="1" dirty="0" err="1">
              <a:solidFill>
                <a:schemeClr val="tx1"/>
              </a:solidFill>
            </a:rPr>
            <a:t>sarcopenia</a:t>
          </a:r>
          <a:r>
            <a:rPr lang="it-IT" b="1" dirty="0">
              <a:solidFill>
                <a:schemeClr val="tx1"/>
              </a:solidFill>
            </a:rPr>
            <a:t> documentate, </a:t>
          </a:r>
          <a:r>
            <a:rPr lang="it-IT" b="1" dirty="0" err="1">
              <a:solidFill>
                <a:schemeClr val="tx1"/>
              </a:solidFill>
            </a:rPr>
            <a:t>immunodeficit</a:t>
          </a:r>
          <a:r>
            <a:rPr lang="it-IT" b="1" dirty="0">
              <a:solidFill>
                <a:schemeClr val="tx1"/>
              </a:solidFill>
            </a:rPr>
            <a:t>, chirurgia di revisione, </a:t>
          </a:r>
          <a:r>
            <a:rPr lang="it-IT" b="1" dirty="0" err="1">
              <a:solidFill>
                <a:schemeClr val="tx1"/>
              </a:solidFill>
            </a:rPr>
            <a:t>comorbilità</a:t>
          </a:r>
          <a:r>
            <a:rPr lang="it-IT" b="1" dirty="0">
              <a:solidFill>
                <a:schemeClr val="tx1"/>
              </a:solidFill>
            </a:rPr>
            <a:t> maggiori) e solo all’interno di protocolli condivisi.</a:t>
          </a:r>
        </a:p>
      </dgm:t>
    </dgm:pt>
    <dgm:pt modelId="{4ADB662A-6AF6-4FA0-A834-7E8BE6BAE6D9}" type="parTrans" cxnId="{92449213-44D8-41E4-AF06-E8D819BC97BB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F58112E7-8982-4E20-8055-A7D6FE8E0A11}" type="sibTrans" cxnId="{92449213-44D8-41E4-AF06-E8D819BC97BB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16CDA26D-C792-4173-A758-0695DAE5DF5E}" type="pres">
      <dgm:prSet presAssocID="{51D972EC-4F0C-47FD-BCC9-FB15183A64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19AB6D1-1E98-4FDD-9A30-240BD3F84738}" type="pres">
      <dgm:prSet presAssocID="{76FD363F-A7C7-4E1D-AB28-AEA5BFA765D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A689C1F-A4FB-425D-8652-FC072BD8F82F}" type="pres">
      <dgm:prSet presAssocID="{6481142A-79DE-4D35-862E-690835AF6638}" presName="spacer" presStyleCnt="0"/>
      <dgm:spPr/>
    </dgm:pt>
    <dgm:pt modelId="{6BB14CCB-E183-42B3-B4B3-DF219E783E80}" type="pres">
      <dgm:prSet presAssocID="{629E98DD-94A6-44EA-B20A-BA0883F2EC9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B55827-E3EC-49A4-B21E-349A639DD2EF}" type="pres">
      <dgm:prSet presAssocID="{046AB256-7356-44D2-B7C3-73CA7FDCA9D1}" presName="spacer" presStyleCnt="0"/>
      <dgm:spPr/>
    </dgm:pt>
    <dgm:pt modelId="{6F30B558-A4C4-4A8B-BF85-3AB97F81FE88}" type="pres">
      <dgm:prSet presAssocID="{4AB0E954-C232-4860-8C35-E52204C0B7A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CA8B80-8A92-46C8-A6B3-3B3CD8ACE2EB}" type="pres">
      <dgm:prSet presAssocID="{3929394B-7B8A-4076-859D-0B1E6F9E2027}" presName="spacer" presStyleCnt="0"/>
      <dgm:spPr/>
    </dgm:pt>
    <dgm:pt modelId="{2177EC1E-7756-4B3E-B86D-2BE212F00121}" type="pres">
      <dgm:prSet presAssocID="{C90E318C-94A2-414F-9F46-D89E4122CE3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8450DD2-6BB0-46EC-A70C-55DA9B8F27DA}" type="presOf" srcId="{76FD363F-A7C7-4E1D-AB28-AEA5BFA765DE}" destId="{119AB6D1-1E98-4FDD-9A30-240BD3F84738}" srcOrd="0" destOrd="0" presId="urn:microsoft.com/office/officeart/2005/8/layout/vList2"/>
    <dgm:cxn modelId="{57421263-BC03-426B-B6CD-894A4CBFB78D}" srcId="{51D972EC-4F0C-47FD-BCC9-FB15183A64AC}" destId="{76FD363F-A7C7-4E1D-AB28-AEA5BFA765DE}" srcOrd="0" destOrd="0" parTransId="{B19435CF-3B4B-4D29-814D-6EB7786B8DE7}" sibTransId="{6481142A-79DE-4D35-862E-690835AF6638}"/>
    <dgm:cxn modelId="{972BC866-C263-4D6B-B6D8-A9831B6A3FE3}" srcId="{51D972EC-4F0C-47FD-BCC9-FB15183A64AC}" destId="{4AB0E954-C232-4860-8C35-E52204C0B7AA}" srcOrd="2" destOrd="0" parTransId="{066A396C-21F6-450B-A80B-D373F7B25260}" sibTransId="{3929394B-7B8A-4076-859D-0B1E6F9E2027}"/>
    <dgm:cxn modelId="{91986FD7-3B04-4E78-ACF4-53361DD7D913}" type="presOf" srcId="{4AB0E954-C232-4860-8C35-E52204C0B7AA}" destId="{6F30B558-A4C4-4A8B-BF85-3AB97F81FE88}" srcOrd="0" destOrd="0" presId="urn:microsoft.com/office/officeart/2005/8/layout/vList2"/>
    <dgm:cxn modelId="{D67B9BA2-D9FD-4860-A4EC-5028763ACBCB}" type="presOf" srcId="{C90E318C-94A2-414F-9F46-D89E4122CE3C}" destId="{2177EC1E-7756-4B3E-B86D-2BE212F00121}" srcOrd="0" destOrd="0" presId="urn:microsoft.com/office/officeart/2005/8/layout/vList2"/>
    <dgm:cxn modelId="{F84BCF69-8DD2-4DC7-A835-57DAB8393379}" srcId="{51D972EC-4F0C-47FD-BCC9-FB15183A64AC}" destId="{629E98DD-94A6-44EA-B20A-BA0883F2EC90}" srcOrd="1" destOrd="0" parTransId="{5F2F8A04-AD7E-4B90-AF0E-5EADECEFF787}" sibTransId="{046AB256-7356-44D2-B7C3-73CA7FDCA9D1}"/>
    <dgm:cxn modelId="{992F3E45-C824-47E7-B866-85D8E6F91402}" type="presOf" srcId="{51D972EC-4F0C-47FD-BCC9-FB15183A64AC}" destId="{16CDA26D-C792-4173-A758-0695DAE5DF5E}" srcOrd="0" destOrd="0" presId="urn:microsoft.com/office/officeart/2005/8/layout/vList2"/>
    <dgm:cxn modelId="{92449213-44D8-41E4-AF06-E8D819BC97BB}" srcId="{51D972EC-4F0C-47FD-BCC9-FB15183A64AC}" destId="{C90E318C-94A2-414F-9F46-D89E4122CE3C}" srcOrd="3" destOrd="0" parTransId="{4ADB662A-6AF6-4FA0-A834-7E8BE6BAE6D9}" sibTransId="{F58112E7-8982-4E20-8055-A7D6FE8E0A11}"/>
    <dgm:cxn modelId="{4F1EF30D-3E3F-44B5-BE8D-DCECD2CBECA7}" type="presOf" srcId="{629E98DD-94A6-44EA-B20A-BA0883F2EC90}" destId="{6BB14CCB-E183-42B3-B4B3-DF219E783E80}" srcOrd="0" destOrd="0" presId="urn:microsoft.com/office/officeart/2005/8/layout/vList2"/>
    <dgm:cxn modelId="{D085E88A-CB20-43F5-8D4E-A400C46B5D42}" type="presParOf" srcId="{16CDA26D-C792-4173-A758-0695DAE5DF5E}" destId="{119AB6D1-1E98-4FDD-9A30-240BD3F84738}" srcOrd="0" destOrd="0" presId="urn:microsoft.com/office/officeart/2005/8/layout/vList2"/>
    <dgm:cxn modelId="{A7257EE1-8819-4E19-9BF6-A4DF734DA013}" type="presParOf" srcId="{16CDA26D-C792-4173-A758-0695DAE5DF5E}" destId="{3A689C1F-A4FB-425D-8652-FC072BD8F82F}" srcOrd="1" destOrd="0" presId="urn:microsoft.com/office/officeart/2005/8/layout/vList2"/>
    <dgm:cxn modelId="{0991F248-F5BD-4AB4-AA20-4DDF602863CF}" type="presParOf" srcId="{16CDA26D-C792-4173-A758-0695DAE5DF5E}" destId="{6BB14CCB-E183-42B3-B4B3-DF219E783E80}" srcOrd="2" destOrd="0" presId="urn:microsoft.com/office/officeart/2005/8/layout/vList2"/>
    <dgm:cxn modelId="{A07C95D5-8510-4F35-B400-84B250300C81}" type="presParOf" srcId="{16CDA26D-C792-4173-A758-0695DAE5DF5E}" destId="{F8B55827-E3EC-49A4-B21E-349A639DD2EF}" srcOrd="3" destOrd="0" presId="urn:microsoft.com/office/officeart/2005/8/layout/vList2"/>
    <dgm:cxn modelId="{566B79B5-FE6D-40B4-B754-CB29B94872EA}" type="presParOf" srcId="{16CDA26D-C792-4173-A758-0695DAE5DF5E}" destId="{6F30B558-A4C4-4A8B-BF85-3AB97F81FE88}" srcOrd="4" destOrd="0" presId="urn:microsoft.com/office/officeart/2005/8/layout/vList2"/>
    <dgm:cxn modelId="{F3CEF694-EB59-432F-8D37-204AF3FF00C5}" type="presParOf" srcId="{16CDA26D-C792-4173-A758-0695DAE5DF5E}" destId="{35CA8B80-8A92-46C8-A6B3-3B3CD8ACE2EB}" srcOrd="5" destOrd="0" presId="urn:microsoft.com/office/officeart/2005/8/layout/vList2"/>
    <dgm:cxn modelId="{47920C48-2469-4038-9450-C564D209B48D}" type="presParOf" srcId="{16CDA26D-C792-4173-A758-0695DAE5DF5E}" destId="{2177EC1E-7756-4B3E-B86D-2BE212F0012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143E57-ADE8-40F9-8154-CC5C66FD81B1}" type="doc">
      <dgm:prSet loTypeId="urn:microsoft.com/office/officeart/2005/8/layout/hChevron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DAFAA800-65C7-46E7-B64E-AC0F207381A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sz="1800" b="1" dirty="0">
              <a:solidFill>
                <a:schemeClr val="tx1"/>
              </a:solidFill>
            </a:rPr>
            <a:t>AMMINOACIDI (ARGININA/GLUTAMMINA)</a:t>
          </a:r>
        </a:p>
      </dgm:t>
    </dgm:pt>
    <dgm:pt modelId="{644AE9FF-D83E-4966-B94D-15CB8E662CA9}" type="parTrans" cxnId="{B1A603D0-7B5B-4CEC-8BA4-1DF518B36861}">
      <dgm:prSet/>
      <dgm:spPr/>
      <dgm:t>
        <a:bodyPr/>
        <a:lstStyle/>
        <a:p>
          <a:endParaRPr lang="it-IT" sz="1400" b="1" dirty="0"/>
        </a:p>
      </dgm:t>
    </dgm:pt>
    <dgm:pt modelId="{BF311FCA-2F0F-46D8-B04F-3561F95C69DB}" type="sibTrans" cxnId="{B1A603D0-7B5B-4CEC-8BA4-1DF518B36861}">
      <dgm:prSet/>
      <dgm:spPr/>
      <dgm:t>
        <a:bodyPr/>
        <a:lstStyle/>
        <a:p>
          <a:endParaRPr lang="it-IT" sz="1400" b="1" dirty="0"/>
        </a:p>
      </dgm:t>
    </dgm:pt>
    <dgm:pt modelId="{9940D690-6D2E-48BE-92D9-777A350FBB8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sz="1800" b="1" dirty="0"/>
            <a:t>ACIDI GRASSI Ω‑3 (EPA/DHA)</a:t>
          </a:r>
        </a:p>
      </dgm:t>
    </dgm:pt>
    <dgm:pt modelId="{EDD71A2F-9E52-425E-83E5-EDE45F016384}" type="parTrans" cxnId="{65054008-E35D-42AC-83DB-12978520D304}">
      <dgm:prSet/>
      <dgm:spPr/>
      <dgm:t>
        <a:bodyPr/>
        <a:lstStyle/>
        <a:p>
          <a:endParaRPr lang="it-IT" sz="1400" b="1" dirty="0"/>
        </a:p>
      </dgm:t>
    </dgm:pt>
    <dgm:pt modelId="{D0CE48BF-6A4A-464A-AEF9-19BE132E5A9C}" type="sibTrans" cxnId="{65054008-E35D-42AC-83DB-12978520D304}">
      <dgm:prSet/>
      <dgm:spPr/>
      <dgm:t>
        <a:bodyPr/>
        <a:lstStyle/>
        <a:p>
          <a:endParaRPr lang="it-IT" sz="1400" b="1" dirty="0"/>
        </a:p>
      </dgm:t>
    </dgm:pt>
    <dgm:pt modelId="{B9CF4169-DD07-4BFE-BA12-B2852BFDCDD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sz="1800" b="1" dirty="0"/>
            <a:t> NUCLEOTIDI</a:t>
          </a:r>
        </a:p>
      </dgm:t>
    </dgm:pt>
    <dgm:pt modelId="{022ADCAB-662D-4B54-858D-9D91607C9025}" type="parTrans" cxnId="{41EAF5D1-71BC-4A85-8A91-7E1A454336DB}">
      <dgm:prSet/>
      <dgm:spPr/>
      <dgm:t>
        <a:bodyPr/>
        <a:lstStyle/>
        <a:p>
          <a:endParaRPr lang="it-IT" sz="1400" b="1" dirty="0"/>
        </a:p>
      </dgm:t>
    </dgm:pt>
    <dgm:pt modelId="{39248399-45A1-4D3B-B972-C4FC066F0F5C}" type="sibTrans" cxnId="{41EAF5D1-71BC-4A85-8A91-7E1A454336DB}">
      <dgm:prSet/>
      <dgm:spPr/>
      <dgm:t>
        <a:bodyPr/>
        <a:lstStyle/>
        <a:p>
          <a:endParaRPr lang="it-IT" sz="1400" b="1" dirty="0"/>
        </a:p>
      </dgm:t>
    </dgm:pt>
    <dgm:pt modelId="{73E74CB9-5F78-49C0-912C-C288F5D73AEB}" type="pres">
      <dgm:prSet presAssocID="{44143E57-ADE8-40F9-8154-CC5C66FD81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EB96307-29F4-4EDF-9071-B300C82375A2}" type="pres">
      <dgm:prSet presAssocID="{DAFAA800-65C7-46E7-B64E-AC0F207381A6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CA5ACB-52BB-455F-9218-639108A84655}" type="pres">
      <dgm:prSet presAssocID="{BF311FCA-2F0F-46D8-B04F-3561F95C69DB}" presName="parSpace" presStyleCnt="0"/>
      <dgm:spPr/>
    </dgm:pt>
    <dgm:pt modelId="{822546E2-BAC3-452D-8424-9340E6F30471}" type="pres">
      <dgm:prSet presAssocID="{9940D690-6D2E-48BE-92D9-777A350FBB86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78D0EC-2694-4F2D-A736-6782331C4903}" type="pres">
      <dgm:prSet presAssocID="{D0CE48BF-6A4A-464A-AEF9-19BE132E5A9C}" presName="parSpace" presStyleCnt="0"/>
      <dgm:spPr/>
    </dgm:pt>
    <dgm:pt modelId="{491DFDE3-6C5D-4864-A395-15989699331E}" type="pres">
      <dgm:prSet presAssocID="{B9CF4169-DD07-4BFE-BA12-B2852BFDCDD1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1EAF5D1-71BC-4A85-8A91-7E1A454336DB}" srcId="{44143E57-ADE8-40F9-8154-CC5C66FD81B1}" destId="{B9CF4169-DD07-4BFE-BA12-B2852BFDCDD1}" srcOrd="2" destOrd="0" parTransId="{022ADCAB-662D-4B54-858D-9D91607C9025}" sibTransId="{39248399-45A1-4D3B-B972-C4FC066F0F5C}"/>
    <dgm:cxn modelId="{AEBB5605-FE01-4E59-9FB0-8008196AFA5F}" type="presOf" srcId="{44143E57-ADE8-40F9-8154-CC5C66FD81B1}" destId="{73E74CB9-5F78-49C0-912C-C288F5D73AEB}" srcOrd="0" destOrd="0" presId="urn:microsoft.com/office/officeart/2005/8/layout/hChevron3"/>
    <dgm:cxn modelId="{B1A603D0-7B5B-4CEC-8BA4-1DF518B36861}" srcId="{44143E57-ADE8-40F9-8154-CC5C66FD81B1}" destId="{DAFAA800-65C7-46E7-B64E-AC0F207381A6}" srcOrd="0" destOrd="0" parTransId="{644AE9FF-D83E-4966-B94D-15CB8E662CA9}" sibTransId="{BF311FCA-2F0F-46D8-B04F-3561F95C69DB}"/>
    <dgm:cxn modelId="{65054008-E35D-42AC-83DB-12978520D304}" srcId="{44143E57-ADE8-40F9-8154-CC5C66FD81B1}" destId="{9940D690-6D2E-48BE-92D9-777A350FBB86}" srcOrd="1" destOrd="0" parTransId="{EDD71A2F-9E52-425E-83E5-EDE45F016384}" sibTransId="{D0CE48BF-6A4A-464A-AEF9-19BE132E5A9C}"/>
    <dgm:cxn modelId="{A34D9462-28D4-4EB5-9784-CE0CEF012754}" type="presOf" srcId="{B9CF4169-DD07-4BFE-BA12-B2852BFDCDD1}" destId="{491DFDE3-6C5D-4864-A395-15989699331E}" srcOrd="0" destOrd="0" presId="urn:microsoft.com/office/officeart/2005/8/layout/hChevron3"/>
    <dgm:cxn modelId="{F3BE6B83-2E36-4944-B4E5-E716ADDA2B45}" type="presOf" srcId="{9940D690-6D2E-48BE-92D9-777A350FBB86}" destId="{822546E2-BAC3-452D-8424-9340E6F30471}" srcOrd="0" destOrd="0" presId="urn:microsoft.com/office/officeart/2005/8/layout/hChevron3"/>
    <dgm:cxn modelId="{1260FC45-71B4-46FF-8066-A99093D8CCE2}" type="presOf" srcId="{DAFAA800-65C7-46E7-B64E-AC0F207381A6}" destId="{CEB96307-29F4-4EDF-9071-B300C82375A2}" srcOrd="0" destOrd="0" presId="urn:microsoft.com/office/officeart/2005/8/layout/hChevron3"/>
    <dgm:cxn modelId="{6C2A531D-DFEA-47B3-A558-FFF991C93241}" type="presParOf" srcId="{73E74CB9-5F78-49C0-912C-C288F5D73AEB}" destId="{CEB96307-29F4-4EDF-9071-B300C82375A2}" srcOrd="0" destOrd="0" presId="urn:microsoft.com/office/officeart/2005/8/layout/hChevron3"/>
    <dgm:cxn modelId="{12484627-8E76-478F-9C78-2959F3F47FA2}" type="presParOf" srcId="{73E74CB9-5F78-49C0-912C-C288F5D73AEB}" destId="{39CA5ACB-52BB-455F-9218-639108A84655}" srcOrd="1" destOrd="0" presId="urn:microsoft.com/office/officeart/2005/8/layout/hChevron3"/>
    <dgm:cxn modelId="{96A2819A-F431-436D-A1BD-1A0DC4A24477}" type="presParOf" srcId="{73E74CB9-5F78-49C0-912C-C288F5D73AEB}" destId="{822546E2-BAC3-452D-8424-9340E6F30471}" srcOrd="2" destOrd="0" presId="urn:microsoft.com/office/officeart/2005/8/layout/hChevron3"/>
    <dgm:cxn modelId="{F534B961-B4B3-4EFB-BDD5-5BAB040DB056}" type="presParOf" srcId="{73E74CB9-5F78-49C0-912C-C288F5D73AEB}" destId="{DC78D0EC-2694-4F2D-A736-6782331C4903}" srcOrd="3" destOrd="0" presId="urn:microsoft.com/office/officeart/2005/8/layout/hChevron3"/>
    <dgm:cxn modelId="{42E197F7-36B9-4EE8-A57C-ABC58D2FAF64}" type="presParOf" srcId="{73E74CB9-5F78-49C0-912C-C288F5D73AEB}" destId="{491DFDE3-6C5D-4864-A395-15989699331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8B053A-56CD-45DC-A2FB-D6923F05B38C}" type="doc">
      <dgm:prSet loTypeId="urn:microsoft.com/office/officeart/2005/8/layout/venn1" loCatId="relationship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F64E26DC-5D5F-48AD-A5ED-B9FDE4CD247B}">
      <dgm:prSet/>
      <dgm:spPr>
        <a:ln>
          <a:solidFill>
            <a:srgbClr val="2E3D92"/>
          </a:solidFill>
        </a:ln>
      </dgm:spPr>
      <dgm:t>
        <a:bodyPr/>
        <a:lstStyle/>
        <a:p>
          <a:pPr rtl="0"/>
          <a:r>
            <a:rPr lang="it-IT" b="1" dirty="0" err="1"/>
            <a:t>Intervention</a:t>
          </a:r>
          <a:r>
            <a:rPr lang="it-IT" b="1" dirty="0"/>
            <a:t> </a:t>
          </a:r>
          <a:r>
            <a:rPr lang="it-IT" b="1" dirty="0" err="1"/>
            <a:t>group</a:t>
          </a:r>
          <a:r>
            <a:rPr lang="it-IT" b="1" dirty="0"/>
            <a:t>: </a:t>
          </a:r>
          <a:r>
            <a:rPr lang="it-IT" u="sng" dirty="0" err="1"/>
            <a:t>peri</a:t>
          </a:r>
          <a:r>
            <a:rPr lang="it-IT" dirty="0" err="1"/>
            <a:t>operative</a:t>
          </a:r>
          <a:r>
            <a:rPr lang="it-IT" dirty="0"/>
            <a:t> IMN (</a:t>
          </a:r>
          <a:r>
            <a:rPr lang="it-IT" dirty="0" err="1"/>
            <a:t>including</a:t>
          </a:r>
          <a:r>
            <a:rPr lang="it-IT" dirty="0"/>
            <a:t> </a:t>
          </a:r>
          <a:r>
            <a:rPr lang="it-IT" u="sng" dirty="0" err="1"/>
            <a:t>at</a:t>
          </a:r>
          <a:r>
            <a:rPr lang="it-IT" u="sng" dirty="0"/>
            <a:t> </a:t>
          </a:r>
          <a:r>
            <a:rPr lang="it-IT" u="sng" dirty="0" err="1"/>
            <a:t>least</a:t>
          </a:r>
          <a:r>
            <a:rPr lang="it-IT" u="sng" dirty="0"/>
            <a:t> </a:t>
          </a:r>
          <a:r>
            <a:rPr lang="it-IT" u="sng" dirty="0" err="1"/>
            <a:t>two</a:t>
          </a:r>
          <a:r>
            <a:rPr lang="it-IT" u="sng" dirty="0"/>
            <a:t> </a:t>
          </a:r>
          <a:r>
            <a:rPr lang="it-IT" dirty="0"/>
            <a:t>of arginine, </a:t>
          </a:r>
          <a:r>
            <a:rPr lang="it-IT" dirty="0" err="1"/>
            <a:t>glutamine</a:t>
          </a:r>
          <a:r>
            <a:rPr lang="it-IT" dirty="0"/>
            <a:t>, n-3 </a:t>
          </a:r>
          <a:r>
            <a:rPr lang="it-IT" dirty="0" err="1"/>
            <a:t>fatty</a:t>
          </a:r>
          <a:r>
            <a:rPr lang="it-IT" dirty="0"/>
            <a:t> </a:t>
          </a:r>
          <a:r>
            <a:rPr lang="it-IT" dirty="0" err="1"/>
            <a:t>acids</a:t>
          </a:r>
          <a:r>
            <a:rPr lang="it-IT" dirty="0"/>
            <a:t> or </a:t>
          </a:r>
          <a:r>
            <a:rPr lang="it-IT" dirty="0" err="1"/>
            <a:t>nucleotides</a:t>
          </a:r>
          <a:r>
            <a:rPr lang="it-IT" dirty="0"/>
            <a:t>)</a:t>
          </a:r>
        </a:p>
      </dgm:t>
    </dgm:pt>
    <dgm:pt modelId="{3CCFC21D-C586-48C2-B110-70552E42259B}" type="parTrans" cxnId="{846DE5EE-7581-432B-A2F6-13C31BE26D7F}">
      <dgm:prSet/>
      <dgm:spPr/>
      <dgm:t>
        <a:bodyPr/>
        <a:lstStyle/>
        <a:p>
          <a:endParaRPr lang="it-IT"/>
        </a:p>
      </dgm:t>
    </dgm:pt>
    <dgm:pt modelId="{D470BB9C-FA2B-4C0E-9972-048D9625DB66}" type="sibTrans" cxnId="{846DE5EE-7581-432B-A2F6-13C31BE26D7F}">
      <dgm:prSet/>
      <dgm:spPr/>
      <dgm:t>
        <a:bodyPr/>
        <a:lstStyle/>
        <a:p>
          <a:endParaRPr lang="it-IT"/>
        </a:p>
      </dgm:t>
    </dgm:pt>
    <dgm:pt modelId="{C2B02711-F0DD-4149-95FB-75C9C6E0A77D}">
      <dgm:prSet/>
      <dgm:spPr>
        <a:ln>
          <a:solidFill>
            <a:srgbClr val="BE551A"/>
          </a:solidFill>
        </a:ln>
      </dgm:spPr>
      <dgm:t>
        <a:bodyPr/>
        <a:lstStyle/>
        <a:p>
          <a:pPr rtl="0"/>
          <a:r>
            <a:rPr lang="it-IT" b="1" dirty="0"/>
            <a:t>Control </a:t>
          </a:r>
          <a:r>
            <a:rPr lang="it-IT" b="1" dirty="0" err="1"/>
            <a:t>group</a:t>
          </a:r>
          <a:r>
            <a:rPr lang="it-IT" dirty="0"/>
            <a:t>: </a:t>
          </a:r>
          <a:r>
            <a:rPr lang="it-IT" dirty="0" err="1"/>
            <a:t>normal</a:t>
          </a:r>
          <a:r>
            <a:rPr lang="it-IT" dirty="0"/>
            <a:t> </a:t>
          </a:r>
          <a:r>
            <a:rPr lang="it-IT" dirty="0" err="1"/>
            <a:t>diet</a:t>
          </a:r>
          <a:r>
            <a:rPr lang="it-IT" dirty="0"/>
            <a:t> or </a:t>
          </a:r>
          <a:r>
            <a:rPr lang="it-IT" u="sng" dirty="0"/>
            <a:t>non immune </a:t>
          </a:r>
          <a:r>
            <a:rPr lang="it-IT" u="sng" dirty="0" err="1"/>
            <a:t>modulating</a:t>
          </a:r>
          <a:r>
            <a:rPr lang="it-IT" u="sng" dirty="0"/>
            <a:t> </a:t>
          </a:r>
          <a:r>
            <a:rPr lang="it-IT" dirty="0" err="1"/>
            <a:t>enteral</a:t>
          </a:r>
          <a:r>
            <a:rPr lang="it-IT" dirty="0"/>
            <a:t> </a:t>
          </a:r>
          <a:r>
            <a:rPr lang="it-IT" dirty="0" err="1"/>
            <a:t>supplements</a:t>
          </a:r>
          <a:endParaRPr lang="it-IT" dirty="0"/>
        </a:p>
      </dgm:t>
    </dgm:pt>
    <dgm:pt modelId="{9AE1E70C-1852-4190-96B5-8EE7030C28F4}" type="parTrans" cxnId="{5CB207E2-1F4F-47DC-A498-4AB538920304}">
      <dgm:prSet/>
      <dgm:spPr/>
      <dgm:t>
        <a:bodyPr/>
        <a:lstStyle/>
        <a:p>
          <a:endParaRPr lang="it-IT"/>
        </a:p>
      </dgm:t>
    </dgm:pt>
    <dgm:pt modelId="{D995159E-CFE5-4B9C-84A0-F40750D7D3AA}" type="sibTrans" cxnId="{5CB207E2-1F4F-47DC-A498-4AB538920304}">
      <dgm:prSet/>
      <dgm:spPr/>
      <dgm:t>
        <a:bodyPr/>
        <a:lstStyle/>
        <a:p>
          <a:endParaRPr lang="it-IT"/>
        </a:p>
      </dgm:t>
    </dgm:pt>
    <dgm:pt modelId="{1CDAC056-769B-4453-8FDB-C08C9D07244B}" type="pres">
      <dgm:prSet presAssocID="{1E8B053A-56CD-45DC-A2FB-D6923F05B38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AD12FDE-435F-484A-A424-3B1BDBE1D9A0}" type="pres">
      <dgm:prSet presAssocID="{F64E26DC-5D5F-48AD-A5ED-B9FDE4CD247B}" presName="circ1" presStyleLbl="vennNode1" presStyleIdx="0" presStyleCnt="2"/>
      <dgm:spPr/>
      <dgm:t>
        <a:bodyPr/>
        <a:lstStyle/>
        <a:p>
          <a:endParaRPr lang="it-IT"/>
        </a:p>
      </dgm:t>
    </dgm:pt>
    <dgm:pt modelId="{D1467E7A-713D-40F8-96E3-05797B116BAE}" type="pres">
      <dgm:prSet presAssocID="{F64E26DC-5D5F-48AD-A5ED-B9FDE4CD247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B30AB3-C8D5-4A06-A392-1F28CD727034}" type="pres">
      <dgm:prSet presAssocID="{C2B02711-F0DD-4149-95FB-75C9C6E0A77D}" presName="circ2" presStyleLbl="vennNode1" presStyleIdx="1" presStyleCnt="2"/>
      <dgm:spPr/>
      <dgm:t>
        <a:bodyPr/>
        <a:lstStyle/>
        <a:p>
          <a:endParaRPr lang="it-IT"/>
        </a:p>
      </dgm:t>
    </dgm:pt>
    <dgm:pt modelId="{9228FE07-A6E3-4077-BD8C-91E625C8EBDD}" type="pres">
      <dgm:prSet presAssocID="{C2B02711-F0DD-4149-95FB-75C9C6E0A77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C66C7BB-24C7-40C1-8BC3-19DE66FCAD0E}" type="presOf" srcId="{C2B02711-F0DD-4149-95FB-75C9C6E0A77D}" destId="{EFB30AB3-C8D5-4A06-A392-1F28CD727034}" srcOrd="0" destOrd="0" presId="urn:microsoft.com/office/officeart/2005/8/layout/venn1"/>
    <dgm:cxn modelId="{5CB207E2-1F4F-47DC-A498-4AB538920304}" srcId="{1E8B053A-56CD-45DC-A2FB-D6923F05B38C}" destId="{C2B02711-F0DD-4149-95FB-75C9C6E0A77D}" srcOrd="1" destOrd="0" parTransId="{9AE1E70C-1852-4190-96B5-8EE7030C28F4}" sibTransId="{D995159E-CFE5-4B9C-84A0-F40750D7D3AA}"/>
    <dgm:cxn modelId="{272969FD-735C-47B5-87D6-ECA7D2D26824}" type="presOf" srcId="{F64E26DC-5D5F-48AD-A5ED-B9FDE4CD247B}" destId="{D1467E7A-713D-40F8-96E3-05797B116BAE}" srcOrd="1" destOrd="0" presId="urn:microsoft.com/office/officeart/2005/8/layout/venn1"/>
    <dgm:cxn modelId="{065F9241-DAC5-4D2F-B787-16B0ADA37E67}" type="presOf" srcId="{1E8B053A-56CD-45DC-A2FB-D6923F05B38C}" destId="{1CDAC056-769B-4453-8FDB-C08C9D07244B}" srcOrd="0" destOrd="0" presId="urn:microsoft.com/office/officeart/2005/8/layout/venn1"/>
    <dgm:cxn modelId="{922E8E36-0E1B-4B88-AC02-5BE0E636450C}" type="presOf" srcId="{C2B02711-F0DD-4149-95FB-75C9C6E0A77D}" destId="{9228FE07-A6E3-4077-BD8C-91E625C8EBDD}" srcOrd="1" destOrd="0" presId="urn:microsoft.com/office/officeart/2005/8/layout/venn1"/>
    <dgm:cxn modelId="{C7BF3AF3-8D8F-4B95-9CFC-5ED68E1FA070}" type="presOf" srcId="{F64E26DC-5D5F-48AD-A5ED-B9FDE4CD247B}" destId="{1AD12FDE-435F-484A-A424-3B1BDBE1D9A0}" srcOrd="0" destOrd="0" presId="urn:microsoft.com/office/officeart/2005/8/layout/venn1"/>
    <dgm:cxn modelId="{846DE5EE-7581-432B-A2F6-13C31BE26D7F}" srcId="{1E8B053A-56CD-45DC-A2FB-D6923F05B38C}" destId="{F64E26DC-5D5F-48AD-A5ED-B9FDE4CD247B}" srcOrd="0" destOrd="0" parTransId="{3CCFC21D-C586-48C2-B110-70552E42259B}" sibTransId="{D470BB9C-FA2B-4C0E-9972-048D9625DB66}"/>
    <dgm:cxn modelId="{44F81B37-62A3-49A4-AB67-5442747AAAD7}" type="presParOf" srcId="{1CDAC056-769B-4453-8FDB-C08C9D07244B}" destId="{1AD12FDE-435F-484A-A424-3B1BDBE1D9A0}" srcOrd="0" destOrd="0" presId="urn:microsoft.com/office/officeart/2005/8/layout/venn1"/>
    <dgm:cxn modelId="{56E48D20-C444-4D78-968E-77FB4EEFB555}" type="presParOf" srcId="{1CDAC056-769B-4453-8FDB-C08C9D07244B}" destId="{D1467E7A-713D-40F8-96E3-05797B116BAE}" srcOrd="1" destOrd="0" presId="urn:microsoft.com/office/officeart/2005/8/layout/venn1"/>
    <dgm:cxn modelId="{6AD291D1-CA42-4FA7-9A1A-21C505019140}" type="presParOf" srcId="{1CDAC056-769B-4453-8FDB-C08C9D07244B}" destId="{EFB30AB3-C8D5-4A06-A392-1F28CD727034}" srcOrd="2" destOrd="0" presId="urn:microsoft.com/office/officeart/2005/8/layout/venn1"/>
    <dgm:cxn modelId="{F7806F30-7D38-434A-9978-61F8B6D9551A}" type="presParOf" srcId="{1CDAC056-769B-4453-8FDB-C08C9D07244B}" destId="{9228FE07-A6E3-4077-BD8C-91E625C8EBD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0925B6-859B-479F-88D3-1730EE7B133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E416E5B2-C956-4D51-95E6-1DC139A007AB}">
      <dgm:prSet/>
      <dgm:spPr/>
      <dgm:t>
        <a:bodyPr/>
        <a:lstStyle/>
        <a:p>
          <a:pPr algn="ctr" rtl="0"/>
          <a:r>
            <a:rPr lang="it-IT" dirty="0"/>
            <a:t>Peri-operative </a:t>
          </a:r>
          <a:r>
            <a:rPr lang="it-IT" dirty="0" err="1"/>
            <a:t>enteral</a:t>
          </a:r>
          <a:r>
            <a:rPr lang="it-IT" dirty="0"/>
            <a:t> </a:t>
          </a:r>
          <a:r>
            <a:rPr lang="it-IT" dirty="0" err="1"/>
            <a:t>immunonutrition</a:t>
          </a:r>
          <a:r>
            <a:rPr lang="it-IT" dirty="0"/>
            <a:t> </a:t>
          </a:r>
          <a:r>
            <a:rPr lang="it-IT" b="1" dirty="0" err="1"/>
            <a:t>significantly</a:t>
          </a:r>
          <a:r>
            <a:rPr lang="it-IT" b="1" dirty="0"/>
            <a:t> </a:t>
          </a:r>
          <a:r>
            <a:rPr lang="it-IT" b="1" dirty="0">
              <a:solidFill>
                <a:srgbClr val="C00000"/>
              </a:solidFill>
            </a:rPr>
            <a:t>DECREASES POSTOPERATIVE INFECTIOUS COMPLICATIONS</a:t>
          </a:r>
          <a:r>
            <a: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rPr>
            <a:t>**</a:t>
          </a:r>
          <a:r>
            <a:rPr lang="it-IT" b="1" dirty="0">
              <a:solidFill>
                <a:srgbClr val="C00000"/>
              </a:solidFill>
            </a:rPr>
            <a:t> </a:t>
          </a:r>
          <a:r>
            <a:rPr lang="it-IT" dirty="0"/>
            <a:t>and </a:t>
          </a:r>
          <a:r>
            <a:rPr lang="it-IT" b="1" dirty="0">
              <a:solidFill>
                <a:srgbClr val="C00000"/>
              </a:solidFill>
            </a:rPr>
            <a:t>SHORTENS HOSPITAL STAY </a:t>
          </a:r>
          <a:r>
            <a:rPr lang="it-IT" dirty="0"/>
            <a:t>in </a:t>
          </a:r>
          <a:r>
            <a:rPr lang="it-IT" dirty="0" err="1"/>
            <a:t>patients</a:t>
          </a:r>
          <a:r>
            <a:rPr lang="it-IT" dirty="0"/>
            <a:t> </a:t>
          </a:r>
          <a:r>
            <a:rPr lang="it-IT" dirty="0" err="1"/>
            <a:t>undergoing</a:t>
          </a:r>
          <a:r>
            <a:rPr lang="it-IT" dirty="0"/>
            <a:t> </a:t>
          </a:r>
          <a:r>
            <a:rPr lang="it-IT" dirty="0" err="1"/>
            <a:t>gastrointestinal</a:t>
          </a:r>
          <a:r>
            <a:rPr lang="it-IT" dirty="0"/>
            <a:t> </a:t>
          </a:r>
          <a:r>
            <a:rPr lang="it-IT" dirty="0" err="1"/>
            <a:t>cancer</a:t>
          </a:r>
          <a:r>
            <a:rPr lang="it-IT" dirty="0"/>
            <a:t> </a:t>
          </a:r>
          <a:r>
            <a:rPr lang="it-IT" dirty="0" err="1"/>
            <a:t>surgery</a:t>
          </a:r>
          <a:r>
            <a:rPr lang="it-IT" dirty="0"/>
            <a:t>, </a:t>
          </a:r>
          <a:r>
            <a:rPr lang="it-IT" dirty="0" err="1"/>
            <a:t>particularly</a:t>
          </a:r>
          <a:r>
            <a:rPr lang="it-IT" dirty="0"/>
            <a:t> </a:t>
          </a:r>
          <a:r>
            <a:rPr lang="it-IT" dirty="0" err="1"/>
            <a:t>when</a:t>
          </a:r>
          <a:r>
            <a:rPr lang="it-IT" dirty="0"/>
            <a:t> </a:t>
          </a:r>
          <a:r>
            <a:rPr lang="it-IT" dirty="0" err="1"/>
            <a:t>administered</a:t>
          </a:r>
          <a:r>
            <a:rPr lang="it-IT" dirty="0"/>
            <a:t> </a:t>
          </a:r>
          <a:r>
            <a:rPr lang="it-IT" dirty="0" err="1"/>
            <a:t>preoperatively</a:t>
          </a:r>
          <a:r>
            <a:rPr lang="it-IT" dirty="0"/>
            <a:t> or </a:t>
          </a:r>
          <a:r>
            <a:rPr lang="it-IT" dirty="0" err="1"/>
            <a:t>perioperatively</a:t>
          </a:r>
          <a:endParaRPr lang="it-IT" dirty="0"/>
        </a:p>
      </dgm:t>
    </dgm:pt>
    <dgm:pt modelId="{380A9BCE-C4AE-4AF4-B027-4FE7860610DB}" type="parTrans" cxnId="{F62120FF-60A8-4405-B521-77C77BEE37AF}">
      <dgm:prSet/>
      <dgm:spPr/>
      <dgm:t>
        <a:bodyPr/>
        <a:lstStyle/>
        <a:p>
          <a:pPr algn="ctr"/>
          <a:endParaRPr lang="it-IT"/>
        </a:p>
      </dgm:t>
    </dgm:pt>
    <dgm:pt modelId="{E98840D1-C9CB-4DA3-A4D9-79293647368C}" type="sibTrans" cxnId="{F62120FF-60A8-4405-B521-77C77BEE37AF}">
      <dgm:prSet/>
      <dgm:spPr/>
      <dgm:t>
        <a:bodyPr/>
        <a:lstStyle/>
        <a:p>
          <a:pPr algn="ctr"/>
          <a:endParaRPr lang="it-IT"/>
        </a:p>
      </dgm:t>
    </dgm:pt>
    <dgm:pt modelId="{73909EFE-1F68-4875-AB86-27D50D7DD5C7}" type="pres">
      <dgm:prSet presAssocID="{9C0925B6-859B-479F-88D3-1730EE7B133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7F140CA0-49A6-4D39-B0DA-F8E0B378926D}" type="pres">
      <dgm:prSet presAssocID="{E416E5B2-C956-4D51-95E6-1DC139A007AB}" presName="thickLine" presStyleLbl="alignNode1" presStyleIdx="0" presStyleCnt="1" custLinFactNeighborX="764" custLinFactNeighborY="1285"/>
      <dgm:spPr/>
    </dgm:pt>
    <dgm:pt modelId="{3F969648-6BCF-41C3-AA83-3ED15D425E8D}" type="pres">
      <dgm:prSet presAssocID="{E416E5B2-C956-4D51-95E6-1DC139A007AB}" presName="horz1" presStyleCnt="0"/>
      <dgm:spPr/>
    </dgm:pt>
    <dgm:pt modelId="{9B48D669-BF4D-48A9-99FE-B7785F38141F}" type="pres">
      <dgm:prSet presAssocID="{E416E5B2-C956-4D51-95E6-1DC139A007AB}" presName="tx1" presStyleLbl="revTx" presStyleIdx="0" presStyleCnt="1"/>
      <dgm:spPr/>
      <dgm:t>
        <a:bodyPr/>
        <a:lstStyle/>
        <a:p>
          <a:endParaRPr lang="it-IT"/>
        </a:p>
      </dgm:t>
    </dgm:pt>
    <dgm:pt modelId="{3BDDC10B-0978-4547-B3E0-4158F3D2307C}" type="pres">
      <dgm:prSet presAssocID="{E416E5B2-C956-4D51-95E6-1DC139A007AB}" presName="vert1" presStyleCnt="0"/>
      <dgm:spPr/>
    </dgm:pt>
  </dgm:ptLst>
  <dgm:cxnLst>
    <dgm:cxn modelId="{F386D21C-3B51-49FF-B7B9-D3C68289A7C7}" type="presOf" srcId="{9C0925B6-859B-479F-88D3-1730EE7B133C}" destId="{73909EFE-1F68-4875-AB86-27D50D7DD5C7}" srcOrd="0" destOrd="0" presId="urn:microsoft.com/office/officeart/2008/layout/LinedList"/>
    <dgm:cxn modelId="{F62120FF-60A8-4405-B521-77C77BEE37AF}" srcId="{9C0925B6-859B-479F-88D3-1730EE7B133C}" destId="{E416E5B2-C956-4D51-95E6-1DC139A007AB}" srcOrd="0" destOrd="0" parTransId="{380A9BCE-C4AE-4AF4-B027-4FE7860610DB}" sibTransId="{E98840D1-C9CB-4DA3-A4D9-79293647368C}"/>
    <dgm:cxn modelId="{60436251-E26F-4F62-ACAB-169DD44E9A5B}" type="presOf" srcId="{E416E5B2-C956-4D51-95E6-1DC139A007AB}" destId="{9B48D669-BF4D-48A9-99FE-B7785F38141F}" srcOrd="0" destOrd="0" presId="urn:microsoft.com/office/officeart/2008/layout/LinedList"/>
    <dgm:cxn modelId="{5C86F435-0447-4A48-B710-15DB9CD357DF}" type="presParOf" srcId="{73909EFE-1F68-4875-AB86-27D50D7DD5C7}" destId="{7F140CA0-49A6-4D39-B0DA-F8E0B378926D}" srcOrd="0" destOrd="0" presId="urn:microsoft.com/office/officeart/2008/layout/LinedList"/>
    <dgm:cxn modelId="{76EA12E2-6D5D-4D34-B0C6-7B22EF0BD9D9}" type="presParOf" srcId="{73909EFE-1F68-4875-AB86-27D50D7DD5C7}" destId="{3F969648-6BCF-41C3-AA83-3ED15D425E8D}" srcOrd="1" destOrd="0" presId="urn:microsoft.com/office/officeart/2008/layout/LinedList"/>
    <dgm:cxn modelId="{DF891ABA-7604-418B-9592-4A558204492A}" type="presParOf" srcId="{3F969648-6BCF-41C3-AA83-3ED15D425E8D}" destId="{9B48D669-BF4D-48A9-99FE-B7785F38141F}" srcOrd="0" destOrd="0" presId="urn:microsoft.com/office/officeart/2008/layout/LinedList"/>
    <dgm:cxn modelId="{01F78781-624D-4C26-9F63-A34029120844}" type="presParOf" srcId="{3F969648-6BCF-41C3-AA83-3ED15D425E8D}" destId="{3BDDC10B-0978-4547-B3E0-4158F3D230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FFFEAC-692E-4D56-A609-1C0999C8B8E0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7A12E5FA-7995-4BF5-A472-3B999E1F7C85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Struttura biochimica</a:t>
          </a:r>
          <a:endParaRPr lang="it-IT" b="1" dirty="0">
            <a:solidFill>
              <a:schemeClr val="tx1"/>
            </a:solidFill>
          </a:endParaRPr>
        </a:p>
      </dgm:t>
    </dgm:pt>
    <dgm:pt modelId="{ADFCB983-CAA2-42BE-85F8-A1C2CC5C100A}" type="parTrans" cxnId="{05E5C642-0806-4253-BFEB-8DA557D75E3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D2792EA-AD74-4035-84F4-023994A77810}" type="sibTrans" cxnId="{05E5C642-0806-4253-BFEB-8DA557D75E3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283A8B02-E22A-43E8-A1B5-ECB2D204A02D}">
      <dgm:prSet/>
      <dgm:spPr/>
      <dgm:t>
        <a:bodyPr/>
        <a:lstStyle/>
        <a:p>
          <a:pPr rtl="0"/>
          <a:r>
            <a:rPr lang="it-IT" b="0" i="0" baseline="0" dirty="0">
              <a:solidFill>
                <a:schemeClr val="tx1"/>
              </a:solidFill>
            </a:rPr>
            <a:t>Aminoacido condizionatamente essenziale: fabbisogno aumentato durante crescita, stress chirurgico o trauma.</a:t>
          </a:r>
          <a:endParaRPr lang="it-IT" dirty="0">
            <a:solidFill>
              <a:schemeClr val="tx1"/>
            </a:solidFill>
          </a:endParaRPr>
        </a:p>
      </dgm:t>
    </dgm:pt>
    <dgm:pt modelId="{8CD2DDCA-C4FA-4DC3-B7AB-F2F2016A352B}" type="parTrans" cxnId="{04F2A246-3E80-4F91-92F2-9EA27079FD9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1C27DBF-76CB-493F-82A0-8C983178B87F}" type="sibTrans" cxnId="{04F2A246-3E80-4F91-92F2-9EA27079FD9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306FBBF-783F-4203-9F25-0672A41C8B47}">
      <dgm:prSet/>
      <dgm:spPr/>
      <dgm:t>
        <a:bodyPr/>
        <a:lstStyle/>
        <a:p>
          <a:pPr rtl="0"/>
          <a:r>
            <a:rPr lang="it-IT" b="0" i="0" baseline="0">
              <a:solidFill>
                <a:schemeClr val="tx1"/>
              </a:solidFill>
            </a:rPr>
            <a:t>Formula chimica: C₆H₁₄N₄O₂.</a:t>
          </a:r>
          <a:endParaRPr lang="it-IT">
            <a:solidFill>
              <a:schemeClr val="tx1"/>
            </a:solidFill>
          </a:endParaRPr>
        </a:p>
      </dgm:t>
    </dgm:pt>
    <dgm:pt modelId="{59CC2058-B581-48FA-BC8D-03C39ABD612C}" type="parTrans" cxnId="{54CA3DCA-2F2B-4A20-98B3-202EEABAD97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6985CF8-BECD-4159-95E0-C8C2FA534E45}" type="sibTrans" cxnId="{54CA3DCA-2F2B-4A20-98B3-202EEABAD97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881DD0E-89ED-442F-B1F7-FD6F114AD2E0}">
      <dgm:prSet/>
      <dgm:spPr/>
      <dgm:t>
        <a:bodyPr/>
        <a:lstStyle/>
        <a:p>
          <a:pPr rtl="0"/>
          <a:r>
            <a:rPr lang="it-IT" b="0" i="0" baseline="0" dirty="0">
              <a:solidFill>
                <a:schemeClr val="tx1"/>
              </a:solidFill>
            </a:rPr>
            <a:t>Precursore di ossido nitrico (NO)</a:t>
          </a:r>
          <a:r>
            <a: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rPr>
            <a:t> **</a:t>
          </a:r>
          <a:r>
            <a:rPr lang="it-IT" b="0" i="0" baseline="0" dirty="0">
              <a:solidFill>
                <a:schemeClr val="tx1"/>
              </a:solidFill>
            </a:rPr>
            <a:t>, poliamine e creatina.</a:t>
          </a:r>
          <a:endParaRPr lang="it-IT" dirty="0">
            <a:solidFill>
              <a:schemeClr val="tx1"/>
            </a:solidFill>
          </a:endParaRPr>
        </a:p>
      </dgm:t>
    </dgm:pt>
    <dgm:pt modelId="{F9D35463-C7AB-4936-86B6-AAB26DFCBC68}" type="parTrans" cxnId="{50BB147C-3EEF-40EF-92A3-7B611EBD2E1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D4DA248-D29A-458A-AE2F-DF6FC8DCE024}" type="sibTrans" cxnId="{50BB147C-3EEF-40EF-92A3-7B611EBD2E1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94A0907-007C-4F22-94C2-D34154F8699D}">
      <dgm:prSet/>
      <dgm:spPr/>
      <dgm:t>
        <a:bodyPr/>
        <a:lstStyle/>
        <a:p>
          <a:pPr rtl="0"/>
          <a:r>
            <a:rPr lang="it-IT" b="1" i="0" baseline="0">
              <a:solidFill>
                <a:schemeClr val="tx1"/>
              </a:solidFill>
            </a:rPr>
            <a:t>Funzioni principali e meccanismi fisiologici</a:t>
          </a:r>
          <a:endParaRPr lang="it-IT" b="1">
            <a:solidFill>
              <a:schemeClr val="tx1"/>
            </a:solidFill>
          </a:endParaRPr>
        </a:p>
      </dgm:t>
    </dgm:pt>
    <dgm:pt modelId="{C1385279-F40C-4A5A-9CDB-22A3EE2F8AA3}" type="parTrans" cxnId="{AA37C5F8-DC42-4CE2-8EF0-EF6168B2608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E77337E-1E61-4CE7-8F83-02C2768BD938}" type="sibTrans" cxnId="{AA37C5F8-DC42-4CE2-8EF0-EF6168B2608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F160F508-0ABF-4863-853A-5D69C2F02F07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Metabolico</a:t>
          </a:r>
          <a:r>
            <a:rPr lang="it-IT" b="0" i="0" baseline="0" dirty="0">
              <a:solidFill>
                <a:schemeClr val="tx1"/>
              </a:solidFill>
            </a:rPr>
            <a:t> – Trasportatore di azoto per la sintesi proteica → supporta turnover proteico e guarigione.</a:t>
          </a:r>
          <a:endParaRPr lang="it-IT" dirty="0">
            <a:solidFill>
              <a:schemeClr val="tx1"/>
            </a:solidFill>
          </a:endParaRPr>
        </a:p>
      </dgm:t>
    </dgm:pt>
    <dgm:pt modelId="{D932CEEB-629F-4455-81D0-C2D9123513A6}" type="parTrans" cxnId="{8F172C72-AB35-43D3-81FF-4C4D7039E82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97BEBA1-86DE-490D-944D-E907D8F6FA6F}" type="sibTrans" cxnId="{8F172C72-AB35-43D3-81FF-4C4D7039E82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2C5215BC-BC05-47DF-A6A3-E80CA51F612C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Ormonale</a:t>
          </a:r>
          <a:r>
            <a:rPr lang="it-IT" b="0" i="0" baseline="0" dirty="0">
              <a:solidFill>
                <a:schemeClr val="tx1"/>
              </a:solidFill>
            </a:rPr>
            <a:t> – Stimola GH, insulina, </a:t>
          </a:r>
          <a:r>
            <a:rPr lang="it-IT" b="0" i="0" baseline="0" dirty="0" err="1">
              <a:solidFill>
                <a:schemeClr val="tx1"/>
              </a:solidFill>
            </a:rPr>
            <a:t>glucagone</a:t>
          </a:r>
          <a:r>
            <a:rPr lang="it-IT" b="0" i="0" baseline="0" dirty="0">
              <a:solidFill>
                <a:schemeClr val="tx1"/>
              </a:solidFill>
            </a:rPr>
            <a:t> → migliora risposta anabolica.</a:t>
          </a:r>
          <a:endParaRPr lang="it-IT" dirty="0">
            <a:solidFill>
              <a:schemeClr val="tx1"/>
            </a:solidFill>
          </a:endParaRPr>
        </a:p>
      </dgm:t>
    </dgm:pt>
    <dgm:pt modelId="{8532939E-DB76-442E-803D-9B1EDAD20E85}" type="parTrans" cxnId="{06D95477-2F71-484A-B92E-498B807DDC28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5A6C2A2-0978-4128-989F-747CA9C03CC3}" type="sibTrans" cxnId="{06D95477-2F71-484A-B92E-498B807DDC28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D6D4328-D7E3-4241-9B9F-A2FB3257F299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Immunitario</a:t>
          </a:r>
          <a:r>
            <a:rPr lang="it-IT" b="0" i="0" baseline="0" dirty="0">
              <a:solidFill>
                <a:schemeClr val="tx1"/>
              </a:solidFill>
            </a:rPr>
            <a:t> – Stimola linfociti T e IL-2 → contrasta immunosoppressione post-chirurgica.</a:t>
          </a:r>
          <a:endParaRPr lang="it-IT" dirty="0">
            <a:solidFill>
              <a:schemeClr val="tx1"/>
            </a:solidFill>
          </a:endParaRPr>
        </a:p>
      </dgm:t>
    </dgm:pt>
    <dgm:pt modelId="{89865524-6592-48AC-8B41-B269AF17749B}" type="parTrans" cxnId="{697F90C3-FD99-4E33-8043-627946C0F1F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5968E68-F50D-4AB7-A891-958D17F231D3}" type="sibTrans" cxnId="{697F90C3-FD99-4E33-8043-627946C0F1F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6C9EA08-D8C0-41B4-909C-CAC4C987093F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Vascolare</a:t>
          </a:r>
          <a:r>
            <a:rPr lang="it-IT" b="0" i="0" baseline="0" dirty="0">
              <a:solidFill>
                <a:schemeClr val="tx1"/>
              </a:solidFill>
            </a:rPr>
            <a:t> – Precursore NO</a:t>
          </a:r>
          <a:r>
            <a: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rPr>
            <a:t>**</a:t>
          </a:r>
          <a:r>
            <a:rPr lang="it-IT" b="0" i="0" baseline="0" dirty="0">
              <a:solidFill>
                <a:schemeClr val="tx1"/>
              </a:solidFill>
            </a:rPr>
            <a:t> → vasodilatazione e miglior microcircolazione.</a:t>
          </a:r>
          <a:endParaRPr lang="it-IT" dirty="0">
            <a:solidFill>
              <a:schemeClr val="tx1"/>
            </a:solidFill>
          </a:endParaRPr>
        </a:p>
      </dgm:t>
    </dgm:pt>
    <dgm:pt modelId="{849E5F39-268D-489A-B759-1F125E81A4B8}" type="parTrans" cxnId="{276AEB58-54DF-47D9-846C-5F9F0E357D08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F3EA4CBB-B9A4-4EB7-8B0E-38F123F02EB7}" type="sibTrans" cxnId="{276AEB58-54DF-47D9-846C-5F9F0E357D08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35E4E53-E627-41A7-8CB8-4E8E39CB7C07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Cicatrizzazione</a:t>
          </a:r>
          <a:r>
            <a:rPr lang="it-IT" b="0" i="0" baseline="0" dirty="0">
              <a:solidFill>
                <a:schemeClr val="tx1"/>
              </a:solidFill>
            </a:rPr>
            <a:t> – Precursore poliamine e collagene → accelera guarigione della ferita.</a:t>
          </a:r>
          <a:endParaRPr lang="it-IT" dirty="0">
            <a:solidFill>
              <a:schemeClr val="tx1"/>
            </a:solidFill>
          </a:endParaRPr>
        </a:p>
      </dgm:t>
    </dgm:pt>
    <dgm:pt modelId="{43A5E3C7-187A-49D5-95F0-E3CD3094C97B}" type="parTrans" cxnId="{02E4FA26-91FE-441F-8AA9-BD04DCAE9D2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D965BE8-B049-4DDB-AA86-2007B30372C4}" type="sibTrans" cxnId="{02E4FA26-91FE-441F-8AA9-BD04DCAE9D2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79FED73-7320-4CE0-AF70-A28CDBA245A2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Infiammazione</a:t>
          </a:r>
          <a:r>
            <a:rPr lang="it-IT" b="0" i="0" baseline="0" dirty="0">
              <a:solidFill>
                <a:schemeClr val="tx1"/>
              </a:solidFill>
            </a:rPr>
            <a:t> – Modula citochine e cellule NK → riduce rischio infettivo.</a:t>
          </a:r>
          <a:endParaRPr lang="it-IT" dirty="0">
            <a:solidFill>
              <a:schemeClr val="tx1"/>
            </a:solidFill>
          </a:endParaRPr>
        </a:p>
      </dgm:t>
    </dgm:pt>
    <dgm:pt modelId="{DA9B6421-2F23-459D-80A8-80E13CB62548}" type="parTrans" cxnId="{8EBE9039-597C-4BF5-8FEE-725F13C2373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9C3123D-37FB-4107-832B-8DF0031DFF34}" type="sibTrans" cxnId="{8EBE9039-597C-4BF5-8FEE-725F13C2373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AD61975-2880-4C93-AE2A-A655858E0849}">
      <dgm:prSet/>
      <dgm:spPr/>
      <dgm:t>
        <a:bodyPr/>
        <a:lstStyle/>
        <a:p>
          <a:pPr rtl="0"/>
          <a:r>
            <a:rPr lang="it-IT" b="1" i="0" baseline="0">
              <a:solidFill>
                <a:schemeClr val="tx1"/>
              </a:solidFill>
            </a:rPr>
            <a:t>Target d’azione</a:t>
          </a:r>
          <a:endParaRPr lang="it-IT" b="1">
            <a:solidFill>
              <a:schemeClr val="tx1"/>
            </a:solidFill>
          </a:endParaRPr>
        </a:p>
      </dgm:t>
    </dgm:pt>
    <dgm:pt modelId="{89C50A24-7D56-4EF9-8083-9D732445F4EB}" type="parTrans" cxnId="{DEE55140-55D2-47D0-A967-7DFEFFCB748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F6FDDB16-C3B4-43DB-B31A-BA6027B1936E}" type="sibTrans" cxnId="{DEE55140-55D2-47D0-A967-7DFEFFCB748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1E796E66-751C-487D-AF14-74001544C3A7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Sistema immunitario </a:t>
          </a:r>
          <a:r>
            <a:rPr lang="it-IT" b="0" i="0" baseline="0" dirty="0">
              <a:solidFill>
                <a:schemeClr val="tx1"/>
              </a:solidFill>
            </a:rPr>
            <a:t>→ linfociti T, cellule NK.</a:t>
          </a:r>
          <a:endParaRPr lang="it-IT" dirty="0">
            <a:solidFill>
              <a:schemeClr val="tx1"/>
            </a:solidFill>
          </a:endParaRPr>
        </a:p>
      </dgm:t>
    </dgm:pt>
    <dgm:pt modelId="{76202FEE-0339-4076-AED8-3B36AEC37E03}" type="parTrans" cxnId="{D847245C-93A7-441A-9648-08F79BAB0F3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FF3E88E3-886D-43AE-A10D-AAE1498F758B}" type="sibTrans" cxnId="{D847245C-93A7-441A-9648-08F79BAB0F3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94142AA-B8CC-4126-A7B4-860E9FA4BB6F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Endotelio </a:t>
          </a:r>
          <a:r>
            <a:rPr lang="it-IT" b="0" i="0" baseline="0" dirty="0">
              <a:solidFill>
                <a:schemeClr val="tx1"/>
              </a:solidFill>
            </a:rPr>
            <a:t>→ vasodilatazione e perfusione tissutale.</a:t>
          </a:r>
          <a:endParaRPr lang="it-IT" dirty="0">
            <a:solidFill>
              <a:schemeClr val="tx1"/>
            </a:solidFill>
          </a:endParaRPr>
        </a:p>
      </dgm:t>
    </dgm:pt>
    <dgm:pt modelId="{18459205-7D22-493A-8308-A46D9973DBEF}" type="parTrans" cxnId="{73E0E3A5-70BC-4365-A56A-A3C826DC8FB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1C9B7FE-F28C-4D93-89FC-D9E069FEA042}" type="sibTrans" cxnId="{73E0E3A5-70BC-4365-A56A-A3C826DC8FB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43B9B3E-B371-45B4-8343-36E2500CCB02}">
      <dgm:prSet/>
      <dgm:spPr/>
      <dgm:t>
        <a:bodyPr/>
        <a:lstStyle/>
        <a:p>
          <a:pPr rtl="0"/>
          <a:r>
            <a:rPr lang="it-IT" b="1" i="0" baseline="0" dirty="0">
              <a:solidFill>
                <a:schemeClr val="tx1"/>
              </a:solidFill>
            </a:rPr>
            <a:t>Ferita chirurgica </a:t>
          </a:r>
          <a:r>
            <a:rPr lang="it-IT" b="0" i="0" baseline="0" dirty="0">
              <a:solidFill>
                <a:schemeClr val="tx1"/>
              </a:solidFill>
            </a:rPr>
            <a:t>→ sintesi di collagene e </a:t>
          </a:r>
          <a:r>
            <a:rPr lang="it-IT" b="0" i="0" baseline="0" dirty="0" err="1">
              <a:solidFill>
                <a:schemeClr val="tx1"/>
              </a:solidFill>
            </a:rPr>
            <a:t>neoangiogenesi</a:t>
          </a:r>
          <a:r>
            <a:rPr lang="it-IT" b="0" i="0" baseline="0" dirty="0">
              <a:solidFill>
                <a:schemeClr val="tx1"/>
              </a:solidFill>
            </a:rPr>
            <a:t>.</a:t>
          </a:r>
          <a:endParaRPr lang="it-IT" dirty="0">
            <a:solidFill>
              <a:schemeClr val="tx1"/>
            </a:solidFill>
          </a:endParaRPr>
        </a:p>
      </dgm:t>
    </dgm:pt>
    <dgm:pt modelId="{6AFA66EE-F479-40BD-B34E-076D88AD2AC7}" type="parTrans" cxnId="{9ABFB63E-430B-44CF-9FC2-AD3CC590F8D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2A8CD233-F47C-4CE6-ABC9-0B83CFCBC2FA}" type="sibTrans" cxnId="{9ABFB63E-430B-44CF-9FC2-AD3CC590F8D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690E5D8-31FC-4B4E-B0B8-E61E42D35492}" type="pres">
      <dgm:prSet presAssocID="{EDFFFEAC-692E-4D56-A609-1C0999C8B8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56F2B72-B4E8-4EDB-8896-AAEF7A344450}" type="pres">
      <dgm:prSet presAssocID="{7A12E5FA-7995-4BF5-A472-3B999E1F7C85}" presName="parentLin" presStyleCnt="0"/>
      <dgm:spPr/>
    </dgm:pt>
    <dgm:pt modelId="{CCBAE0B6-7E59-4701-8A3B-3E16D4D1F40B}" type="pres">
      <dgm:prSet presAssocID="{7A12E5FA-7995-4BF5-A472-3B999E1F7C85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9A9A080D-CC09-4C98-9C0A-167DC0E12B88}" type="pres">
      <dgm:prSet presAssocID="{7A12E5FA-7995-4BF5-A472-3B999E1F7C8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AF0606-56AC-44E0-BA90-E83E17A38A74}" type="pres">
      <dgm:prSet presAssocID="{7A12E5FA-7995-4BF5-A472-3B999E1F7C85}" presName="negativeSpace" presStyleCnt="0"/>
      <dgm:spPr/>
    </dgm:pt>
    <dgm:pt modelId="{01B5E8F7-1528-4F2C-BA06-9A8F0558CF1F}" type="pres">
      <dgm:prSet presAssocID="{7A12E5FA-7995-4BF5-A472-3B999E1F7C8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9F4029-5B6D-4E56-A149-2DAAFFD9F61B}" type="pres">
      <dgm:prSet presAssocID="{6D2792EA-AD74-4035-84F4-023994A77810}" presName="spaceBetweenRectangles" presStyleCnt="0"/>
      <dgm:spPr/>
    </dgm:pt>
    <dgm:pt modelId="{EA6648D8-F3FF-4A78-8F38-5C4054BB8A52}" type="pres">
      <dgm:prSet presAssocID="{594A0907-007C-4F22-94C2-D34154F8699D}" presName="parentLin" presStyleCnt="0"/>
      <dgm:spPr/>
    </dgm:pt>
    <dgm:pt modelId="{DE0406E7-9CF1-44F5-B7B9-510AB0CC5DA8}" type="pres">
      <dgm:prSet presAssocID="{594A0907-007C-4F22-94C2-D34154F8699D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6788BBF4-95DE-46F6-B106-E914E9C34C1B}" type="pres">
      <dgm:prSet presAssocID="{594A0907-007C-4F22-94C2-D34154F8699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931273-72E8-40DD-A1D7-DF53B4828060}" type="pres">
      <dgm:prSet presAssocID="{594A0907-007C-4F22-94C2-D34154F8699D}" presName="negativeSpace" presStyleCnt="0"/>
      <dgm:spPr/>
    </dgm:pt>
    <dgm:pt modelId="{A02919FC-7508-4A47-B8E6-9AEA59DC9C9A}" type="pres">
      <dgm:prSet presAssocID="{594A0907-007C-4F22-94C2-D34154F8699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F89014-7BFA-4CAF-9B1D-6AB9C1AF3DB2}" type="pres">
      <dgm:prSet presAssocID="{CE77337E-1E61-4CE7-8F83-02C2768BD938}" presName="spaceBetweenRectangles" presStyleCnt="0"/>
      <dgm:spPr/>
    </dgm:pt>
    <dgm:pt modelId="{6C0D8BCD-337C-40AC-8E10-DC80E5352102}" type="pres">
      <dgm:prSet presAssocID="{CAD61975-2880-4C93-AE2A-A655858E0849}" presName="parentLin" presStyleCnt="0"/>
      <dgm:spPr/>
    </dgm:pt>
    <dgm:pt modelId="{089F4288-BBCD-403C-BA96-7F0C849DBD82}" type="pres">
      <dgm:prSet presAssocID="{CAD61975-2880-4C93-AE2A-A655858E0849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3C29CC9E-9434-49CD-83BA-7FEE30DD6889}" type="pres">
      <dgm:prSet presAssocID="{CAD61975-2880-4C93-AE2A-A655858E084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2733B8-12A6-4F4D-B29C-9856C752972D}" type="pres">
      <dgm:prSet presAssocID="{CAD61975-2880-4C93-AE2A-A655858E0849}" presName="negativeSpace" presStyleCnt="0"/>
      <dgm:spPr/>
    </dgm:pt>
    <dgm:pt modelId="{02857C43-EA4B-4AA4-8497-CD89506EE5C4}" type="pres">
      <dgm:prSet presAssocID="{CAD61975-2880-4C93-AE2A-A655858E084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A37C5F8-DC42-4CE2-8EF0-EF6168B2608E}" srcId="{EDFFFEAC-692E-4D56-A609-1C0999C8B8E0}" destId="{594A0907-007C-4F22-94C2-D34154F8699D}" srcOrd="1" destOrd="0" parTransId="{C1385279-F40C-4A5A-9CDB-22A3EE2F8AA3}" sibTransId="{CE77337E-1E61-4CE7-8F83-02C2768BD938}"/>
    <dgm:cxn modelId="{8F172C72-AB35-43D3-81FF-4C4D7039E82E}" srcId="{594A0907-007C-4F22-94C2-D34154F8699D}" destId="{F160F508-0ABF-4863-853A-5D69C2F02F07}" srcOrd="0" destOrd="0" parTransId="{D932CEEB-629F-4455-81D0-C2D9123513A6}" sibTransId="{C97BEBA1-86DE-490D-944D-E907D8F6FA6F}"/>
    <dgm:cxn modelId="{8EBE9039-597C-4BF5-8FEE-725F13C23736}" srcId="{594A0907-007C-4F22-94C2-D34154F8699D}" destId="{879FED73-7320-4CE0-AF70-A28CDBA245A2}" srcOrd="5" destOrd="0" parTransId="{DA9B6421-2F23-459D-80A8-80E13CB62548}" sibTransId="{69C3123D-37FB-4107-832B-8DF0031DFF34}"/>
    <dgm:cxn modelId="{2BABA2FE-0EB0-4BC4-BE96-D3310D08740C}" type="presOf" srcId="{7A12E5FA-7995-4BF5-A472-3B999E1F7C85}" destId="{CCBAE0B6-7E59-4701-8A3B-3E16D4D1F40B}" srcOrd="0" destOrd="0" presId="urn:microsoft.com/office/officeart/2005/8/layout/list1"/>
    <dgm:cxn modelId="{9373E067-E40F-4ED3-8DF1-05F756FD64DE}" type="presOf" srcId="{879FED73-7320-4CE0-AF70-A28CDBA245A2}" destId="{A02919FC-7508-4A47-B8E6-9AEA59DC9C9A}" srcOrd="0" destOrd="5" presId="urn:microsoft.com/office/officeart/2005/8/layout/list1"/>
    <dgm:cxn modelId="{43BBA524-EDCD-4B10-AF1C-32BA8388A9E7}" type="presOf" srcId="{643B9B3E-B371-45B4-8343-36E2500CCB02}" destId="{02857C43-EA4B-4AA4-8497-CD89506EE5C4}" srcOrd="0" destOrd="2" presId="urn:microsoft.com/office/officeart/2005/8/layout/list1"/>
    <dgm:cxn modelId="{697F90C3-FD99-4E33-8043-627946C0F1FB}" srcId="{594A0907-007C-4F22-94C2-D34154F8699D}" destId="{DD6D4328-D7E3-4241-9B9F-A2FB3257F299}" srcOrd="2" destOrd="0" parTransId="{89865524-6592-48AC-8B41-B269AF17749B}" sibTransId="{D5968E68-F50D-4AB7-A891-958D17F231D3}"/>
    <dgm:cxn modelId="{50BB147C-3EEF-40EF-92A3-7B611EBD2E12}" srcId="{7A12E5FA-7995-4BF5-A472-3B999E1F7C85}" destId="{B881DD0E-89ED-442F-B1F7-FD6F114AD2E0}" srcOrd="2" destOrd="0" parTransId="{F9D35463-C7AB-4936-86B6-AAB26DFCBC68}" sibTransId="{8D4DA248-D29A-458A-AE2F-DF6FC8DCE024}"/>
    <dgm:cxn modelId="{726EDF15-E0F6-4C3C-A750-4BC6E8C79DC0}" type="presOf" srcId="{DD6D4328-D7E3-4241-9B9F-A2FB3257F299}" destId="{A02919FC-7508-4A47-B8E6-9AEA59DC9C9A}" srcOrd="0" destOrd="2" presId="urn:microsoft.com/office/officeart/2005/8/layout/list1"/>
    <dgm:cxn modelId="{94889178-5C89-4414-9269-E186F18FDA3E}" type="presOf" srcId="{B6C9EA08-D8C0-41B4-909C-CAC4C987093F}" destId="{A02919FC-7508-4A47-B8E6-9AEA59DC9C9A}" srcOrd="0" destOrd="3" presId="urn:microsoft.com/office/officeart/2005/8/layout/list1"/>
    <dgm:cxn modelId="{02E4FA26-91FE-441F-8AA9-BD04DCAE9D21}" srcId="{594A0907-007C-4F22-94C2-D34154F8699D}" destId="{535E4E53-E627-41A7-8CB8-4E8E39CB7C07}" srcOrd="4" destOrd="0" parTransId="{43A5E3C7-187A-49D5-95F0-E3CD3094C97B}" sibTransId="{4D965BE8-B049-4DDB-AA86-2007B30372C4}"/>
    <dgm:cxn modelId="{73E0E3A5-70BC-4365-A56A-A3C826DC8FB9}" srcId="{CAD61975-2880-4C93-AE2A-A655858E0849}" destId="{594142AA-B8CC-4126-A7B4-860E9FA4BB6F}" srcOrd="1" destOrd="0" parTransId="{18459205-7D22-493A-8308-A46D9973DBEF}" sibTransId="{A1C9B7FE-F28C-4D93-89FC-D9E069FEA042}"/>
    <dgm:cxn modelId="{6778672F-A69D-4C28-BBF4-EE7F09202894}" type="presOf" srcId="{594A0907-007C-4F22-94C2-D34154F8699D}" destId="{DE0406E7-9CF1-44F5-B7B9-510AB0CC5DA8}" srcOrd="0" destOrd="0" presId="urn:microsoft.com/office/officeart/2005/8/layout/list1"/>
    <dgm:cxn modelId="{055E22B9-1B9C-43FA-9BCD-718187EA067C}" type="presOf" srcId="{7A12E5FA-7995-4BF5-A472-3B999E1F7C85}" destId="{9A9A080D-CC09-4C98-9C0A-167DC0E12B88}" srcOrd="1" destOrd="0" presId="urn:microsoft.com/office/officeart/2005/8/layout/list1"/>
    <dgm:cxn modelId="{5BB4B535-889A-4F36-85EA-6C7E44326865}" type="presOf" srcId="{594142AA-B8CC-4126-A7B4-860E9FA4BB6F}" destId="{02857C43-EA4B-4AA4-8497-CD89506EE5C4}" srcOrd="0" destOrd="1" presId="urn:microsoft.com/office/officeart/2005/8/layout/list1"/>
    <dgm:cxn modelId="{F2D86E88-3197-46EC-838D-8F2082566D4C}" type="presOf" srcId="{CAD61975-2880-4C93-AE2A-A655858E0849}" destId="{3C29CC9E-9434-49CD-83BA-7FEE30DD6889}" srcOrd="1" destOrd="0" presId="urn:microsoft.com/office/officeart/2005/8/layout/list1"/>
    <dgm:cxn modelId="{FD412075-658C-4FA1-A84F-80FA0B457FEE}" type="presOf" srcId="{B881DD0E-89ED-442F-B1F7-FD6F114AD2E0}" destId="{01B5E8F7-1528-4F2C-BA06-9A8F0558CF1F}" srcOrd="0" destOrd="2" presId="urn:microsoft.com/office/officeart/2005/8/layout/list1"/>
    <dgm:cxn modelId="{1F902C1F-A911-4502-A4D9-6ACE98FF06B2}" type="presOf" srcId="{283A8B02-E22A-43E8-A1B5-ECB2D204A02D}" destId="{01B5E8F7-1528-4F2C-BA06-9A8F0558CF1F}" srcOrd="0" destOrd="0" presId="urn:microsoft.com/office/officeart/2005/8/layout/list1"/>
    <dgm:cxn modelId="{6D32F9B4-2314-4D1A-922E-26683687174A}" type="presOf" srcId="{594A0907-007C-4F22-94C2-D34154F8699D}" destId="{6788BBF4-95DE-46F6-B106-E914E9C34C1B}" srcOrd="1" destOrd="0" presId="urn:microsoft.com/office/officeart/2005/8/layout/list1"/>
    <dgm:cxn modelId="{D847245C-93A7-441A-9648-08F79BAB0F3F}" srcId="{CAD61975-2880-4C93-AE2A-A655858E0849}" destId="{1E796E66-751C-487D-AF14-74001544C3A7}" srcOrd="0" destOrd="0" parTransId="{76202FEE-0339-4076-AED8-3B36AEC37E03}" sibTransId="{FF3E88E3-886D-43AE-A10D-AAE1498F758B}"/>
    <dgm:cxn modelId="{04F2A246-3E80-4F91-92F2-9EA27079FD97}" srcId="{7A12E5FA-7995-4BF5-A472-3B999E1F7C85}" destId="{283A8B02-E22A-43E8-A1B5-ECB2D204A02D}" srcOrd="0" destOrd="0" parTransId="{8CD2DDCA-C4FA-4DC3-B7AB-F2F2016A352B}" sibTransId="{C1C27DBF-76CB-493F-82A0-8C983178B87F}"/>
    <dgm:cxn modelId="{05E5C642-0806-4253-BFEB-8DA557D75E3A}" srcId="{EDFFFEAC-692E-4D56-A609-1C0999C8B8E0}" destId="{7A12E5FA-7995-4BF5-A472-3B999E1F7C85}" srcOrd="0" destOrd="0" parTransId="{ADFCB983-CAA2-42BE-85F8-A1C2CC5C100A}" sibTransId="{6D2792EA-AD74-4035-84F4-023994A77810}"/>
    <dgm:cxn modelId="{06D95477-2F71-484A-B92E-498B807DDC28}" srcId="{594A0907-007C-4F22-94C2-D34154F8699D}" destId="{2C5215BC-BC05-47DF-A6A3-E80CA51F612C}" srcOrd="1" destOrd="0" parTransId="{8532939E-DB76-442E-803D-9B1EDAD20E85}" sibTransId="{45A6C2A2-0978-4128-989F-747CA9C03CC3}"/>
    <dgm:cxn modelId="{40C2608E-D4D8-439B-A6C6-E3B5F2102923}" type="presOf" srcId="{EDFFFEAC-692E-4D56-A609-1C0999C8B8E0}" destId="{3690E5D8-31FC-4B4E-B0B8-E61E42D35492}" srcOrd="0" destOrd="0" presId="urn:microsoft.com/office/officeart/2005/8/layout/list1"/>
    <dgm:cxn modelId="{A35DA4A5-DFA3-4A4B-B9AE-55FB317784B3}" type="presOf" srcId="{CAD61975-2880-4C93-AE2A-A655858E0849}" destId="{089F4288-BBCD-403C-BA96-7F0C849DBD82}" srcOrd="0" destOrd="0" presId="urn:microsoft.com/office/officeart/2005/8/layout/list1"/>
    <dgm:cxn modelId="{27C8460B-B577-4925-82C9-F79FAB013EA7}" type="presOf" srcId="{2C5215BC-BC05-47DF-A6A3-E80CA51F612C}" destId="{A02919FC-7508-4A47-B8E6-9AEA59DC9C9A}" srcOrd="0" destOrd="1" presId="urn:microsoft.com/office/officeart/2005/8/layout/list1"/>
    <dgm:cxn modelId="{6CE22B06-CAA0-4C30-B365-14C9199EEBDA}" type="presOf" srcId="{535E4E53-E627-41A7-8CB8-4E8E39CB7C07}" destId="{A02919FC-7508-4A47-B8E6-9AEA59DC9C9A}" srcOrd="0" destOrd="4" presId="urn:microsoft.com/office/officeart/2005/8/layout/list1"/>
    <dgm:cxn modelId="{276AEB58-54DF-47D9-846C-5F9F0E357D08}" srcId="{594A0907-007C-4F22-94C2-D34154F8699D}" destId="{B6C9EA08-D8C0-41B4-909C-CAC4C987093F}" srcOrd="3" destOrd="0" parTransId="{849E5F39-268D-489A-B759-1F125E81A4B8}" sibTransId="{F3EA4CBB-B9A4-4EB7-8B0E-38F123F02EB7}"/>
    <dgm:cxn modelId="{723E87AB-38B4-44FF-A58E-440F1CC004F8}" type="presOf" srcId="{1E796E66-751C-487D-AF14-74001544C3A7}" destId="{02857C43-EA4B-4AA4-8497-CD89506EE5C4}" srcOrd="0" destOrd="0" presId="urn:microsoft.com/office/officeart/2005/8/layout/list1"/>
    <dgm:cxn modelId="{79D90278-202E-4F22-948C-D5736B7D8658}" type="presOf" srcId="{5306FBBF-783F-4203-9F25-0672A41C8B47}" destId="{01B5E8F7-1528-4F2C-BA06-9A8F0558CF1F}" srcOrd="0" destOrd="1" presId="urn:microsoft.com/office/officeart/2005/8/layout/list1"/>
    <dgm:cxn modelId="{54CA3DCA-2F2B-4A20-98B3-202EEABAD979}" srcId="{7A12E5FA-7995-4BF5-A472-3B999E1F7C85}" destId="{5306FBBF-783F-4203-9F25-0672A41C8B47}" srcOrd="1" destOrd="0" parTransId="{59CC2058-B581-48FA-BC8D-03C39ABD612C}" sibTransId="{E6985CF8-BECD-4159-95E0-C8C2FA534E45}"/>
    <dgm:cxn modelId="{200B7187-FCF8-4884-903D-03CF594B4214}" type="presOf" srcId="{F160F508-0ABF-4863-853A-5D69C2F02F07}" destId="{A02919FC-7508-4A47-B8E6-9AEA59DC9C9A}" srcOrd="0" destOrd="0" presId="urn:microsoft.com/office/officeart/2005/8/layout/list1"/>
    <dgm:cxn modelId="{9ABFB63E-430B-44CF-9FC2-AD3CC590F8DB}" srcId="{CAD61975-2880-4C93-AE2A-A655858E0849}" destId="{643B9B3E-B371-45B4-8343-36E2500CCB02}" srcOrd="2" destOrd="0" parTransId="{6AFA66EE-F479-40BD-B34E-076D88AD2AC7}" sibTransId="{2A8CD233-F47C-4CE6-ABC9-0B83CFCBC2FA}"/>
    <dgm:cxn modelId="{DEE55140-55D2-47D0-A967-7DFEFFCB7481}" srcId="{EDFFFEAC-692E-4D56-A609-1C0999C8B8E0}" destId="{CAD61975-2880-4C93-AE2A-A655858E0849}" srcOrd="2" destOrd="0" parTransId="{89C50A24-7D56-4EF9-8083-9D732445F4EB}" sibTransId="{F6FDDB16-C3B4-43DB-B31A-BA6027B1936E}"/>
    <dgm:cxn modelId="{7B8FE214-6B92-4D4C-A63F-553FBC5FF2C3}" type="presParOf" srcId="{3690E5D8-31FC-4B4E-B0B8-E61E42D35492}" destId="{856F2B72-B4E8-4EDB-8896-AAEF7A344450}" srcOrd="0" destOrd="0" presId="urn:microsoft.com/office/officeart/2005/8/layout/list1"/>
    <dgm:cxn modelId="{BCCC498A-8071-46DB-AC8C-C509237601C2}" type="presParOf" srcId="{856F2B72-B4E8-4EDB-8896-AAEF7A344450}" destId="{CCBAE0B6-7E59-4701-8A3B-3E16D4D1F40B}" srcOrd="0" destOrd="0" presId="urn:microsoft.com/office/officeart/2005/8/layout/list1"/>
    <dgm:cxn modelId="{E4D350CB-75A0-4A5C-9274-03F04414709C}" type="presParOf" srcId="{856F2B72-B4E8-4EDB-8896-AAEF7A344450}" destId="{9A9A080D-CC09-4C98-9C0A-167DC0E12B88}" srcOrd="1" destOrd="0" presId="urn:microsoft.com/office/officeart/2005/8/layout/list1"/>
    <dgm:cxn modelId="{3F7DCB07-7A78-4E02-8050-61CE9F489F2F}" type="presParOf" srcId="{3690E5D8-31FC-4B4E-B0B8-E61E42D35492}" destId="{52AF0606-56AC-44E0-BA90-E83E17A38A74}" srcOrd="1" destOrd="0" presId="urn:microsoft.com/office/officeart/2005/8/layout/list1"/>
    <dgm:cxn modelId="{5034A16B-1FAE-4BBC-A7F3-3737BF3F54DA}" type="presParOf" srcId="{3690E5D8-31FC-4B4E-B0B8-E61E42D35492}" destId="{01B5E8F7-1528-4F2C-BA06-9A8F0558CF1F}" srcOrd="2" destOrd="0" presId="urn:microsoft.com/office/officeart/2005/8/layout/list1"/>
    <dgm:cxn modelId="{0EACB12F-BCBA-420F-B834-0188272D1CC8}" type="presParOf" srcId="{3690E5D8-31FC-4B4E-B0B8-E61E42D35492}" destId="{A29F4029-5B6D-4E56-A149-2DAAFFD9F61B}" srcOrd="3" destOrd="0" presId="urn:microsoft.com/office/officeart/2005/8/layout/list1"/>
    <dgm:cxn modelId="{9F573210-34D6-4201-A78E-C01DDC8B063A}" type="presParOf" srcId="{3690E5D8-31FC-4B4E-B0B8-E61E42D35492}" destId="{EA6648D8-F3FF-4A78-8F38-5C4054BB8A52}" srcOrd="4" destOrd="0" presId="urn:microsoft.com/office/officeart/2005/8/layout/list1"/>
    <dgm:cxn modelId="{EE3E7EC0-605F-4A09-99E6-83AC2080130F}" type="presParOf" srcId="{EA6648D8-F3FF-4A78-8F38-5C4054BB8A52}" destId="{DE0406E7-9CF1-44F5-B7B9-510AB0CC5DA8}" srcOrd="0" destOrd="0" presId="urn:microsoft.com/office/officeart/2005/8/layout/list1"/>
    <dgm:cxn modelId="{728CDD7F-BC0C-49CD-A718-4B49D831812E}" type="presParOf" srcId="{EA6648D8-F3FF-4A78-8F38-5C4054BB8A52}" destId="{6788BBF4-95DE-46F6-B106-E914E9C34C1B}" srcOrd="1" destOrd="0" presId="urn:microsoft.com/office/officeart/2005/8/layout/list1"/>
    <dgm:cxn modelId="{C3045FFB-9971-45BE-997C-2C03EFC0D26A}" type="presParOf" srcId="{3690E5D8-31FC-4B4E-B0B8-E61E42D35492}" destId="{62931273-72E8-40DD-A1D7-DF53B4828060}" srcOrd="5" destOrd="0" presId="urn:microsoft.com/office/officeart/2005/8/layout/list1"/>
    <dgm:cxn modelId="{BDDABD80-52FD-41FA-B89B-0908AB965C36}" type="presParOf" srcId="{3690E5D8-31FC-4B4E-B0B8-E61E42D35492}" destId="{A02919FC-7508-4A47-B8E6-9AEA59DC9C9A}" srcOrd="6" destOrd="0" presId="urn:microsoft.com/office/officeart/2005/8/layout/list1"/>
    <dgm:cxn modelId="{1057489B-71A9-489B-BD0A-93312AE739E8}" type="presParOf" srcId="{3690E5D8-31FC-4B4E-B0B8-E61E42D35492}" destId="{EAF89014-7BFA-4CAF-9B1D-6AB9C1AF3DB2}" srcOrd="7" destOrd="0" presId="urn:microsoft.com/office/officeart/2005/8/layout/list1"/>
    <dgm:cxn modelId="{AB15918B-F501-4206-A2D6-C6181BBBD621}" type="presParOf" srcId="{3690E5D8-31FC-4B4E-B0B8-E61E42D35492}" destId="{6C0D8BCD-337C-40AC-8E10-DC80E5352102}" srcOrd="8" destOrd="0" presId="urn:microsoft.com/office/officeart/2005/8/layout/list1"/>
    <dgm:cxn modelId="{429ECA23-C862-4E3C-AD3E-09B5E8F1AE34}" type="presParOf" srcId="{6C0D8BCD-337C-40AC-8E10-DC80E5352102}" destId="{089F4288-BBCD-403C-BA96-7F0C849DBD82}" srcOrd="0" destOrd="0" presId="urn:microsoft.com/office/officeart/2005/8/layout/list1"/>
    <dgm:cxn modelId="{03DD0751-FADA-4864-880C-8220E7AED97B}" type="presParOf" srcId="{6C0D8BCD-337C-40AC-8E10-DC80E5352102}" destId="{3C29CC9E-9434-49CD-83BA-7FEE30DD6889}" srcOrd="1" destOrd="0" presId="urn:microsoft.com/office/officeart/2005/8/layout/list1"/>
    <dgm:cxn modelId="{B1B58689-1C24-4C7E-B4CF-245A80665DB7}" type="presParOf" srcId="{3690E5D8-31FC-4B4E-B0B8-E61E42D35492}" destId="{DD2733B8-12A6-4F4D-B29C-9856C752972D}" srcOrd="9" destOrd="0" presId="urn:microsoft.com/office/officeart/2005/8/layout/list1"/>
    <dgm:cxn modelId="{246B2985-F96D-42FF-9F6D-E9D8566E023C}" type="presParOf" srcId="{3690E5D8-31FC-4B4E-B0B8-E61E42D35492}" destId="{02857C43-EA4B-4AA4-8497-CD89506EE5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A9A914-B032-47A4-9535-F41A4F350A7E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03A69C2E-6861-4388-A6E6-7E5A8FB5ED91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Struttura biochimica</a:t>
          </a:r>
        </a:p>
      </dgm:t>
    </dgm:pt>
    <dgm:pt modelId="{1B3755BA-518B-403A-8E30-5BD39BCAD2DB}" type="parTrans" cxnId="{CA8C6AE2-9D41-49E3-B433-79AD71A2892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8E1BACB-EF1A-47CE-A58A-232F20BC362C}" type="sibTrans" cxnId="{CA8C6AE2-9D41-49E3-B433-79AD71A2892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FB28661A-D7FA-490C-BCD3-4C285E03D9E4}">
      <dgm:prSet/>
      <dgm:spPr/>
      <dgm:t>
        <a:bodyPr/>
        <a:lstStyle/>
        <a:p>
          <a:pPr rtl="0"/>
          <a:r>
            <a:rPr lang="it-IT">
              <a:solidFill>
                <a:schemeClr val="tx1"/>
              </a:solidFill>
            </a:rPr>
            <a:t>Aminoacido non essenziale in condizioni fisiologiche, ma condizionatamente essenziale in caso di stress, trauma o sepsi.</a:t>
          </a:r>
        </a:p>
      </dgm:t>
    </dgm:pt>
    <dgm:pt modelId="{30E41940-BFC1-41AC-A96D-7230292DDE7B}" type="parTrans" cxnId="{6AEB9314-B75E-4E14-BF19-875A47A1E4D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9212C6C-42E0-4D16-A758-9664D7472CB6}" type="sibTrans" cxnId="{6AEB9314-B75E-4E14-BF19-875A47A1E4D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A581D2E-4EF4-473A-A624-688DE2E44179}">
      <dgm:prSet/>
      <dgm:spPr/>
      <dgm:t>
        <a:bodyPr/>
        <a:lstStyle/>
        <a:p>
          <a:pPr rtl="0"/>
          <a:r>
            <a:rPr lang="it-IT">
              <a:solidFill>
                <a:schemeClr val="tx1"/>
              </a:solidFill>
            </a:rPr>
            <a:t>Formula chimica: C₅H₁₀N₂O₃.</a:t>
          </a:r>
        </a:p>
      </dgm:t>
    </dgm:pt>
    <dgm:pt modelId="{B56B5596-A4BA-4D48-ACC9-AC54A78A391D}" type="parTrans" cxnId="{7F119448-57B0-4C02-B977-438AED72D75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2F10315-2FB5-4DC3-81E3-19FF30D2887B}" type="sibTrans" cxnId="{7F119448-57B0-4C02-B977-438AED72D75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024D8A78-A90F-4DE0-947F-144EA9A3A0BC}">
      <dgm:prSet/>
      <dgm:spPr/>
      <dgm:t>
        <a:bodyPr/>
        <a:lstStyle/>
        <a:p>
          <a:pPr rtl="0"/>
          <a:r>
            <a:rPr lang="it-IT">
              <a:solidFill>
                <a:schemeClr val="tx1"/>
              </a:solidFill>
            </a:rPr>
            <a:t>Precursore di glutatione, purine, pirimidine e substrato energetico per cellule ad alta replicazione.</a:t>
          </a:r>
        </a:p>
      </dgm:t>
    </dgm:pt>
    <dgm:pt modelId="{433E6D47-0F2B-4168-A89F-0D001E9FAD86}" type="parTrans" cxnId="{94154CFA-48B0-4D9D-91DC-AE1415B354A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CAA3DBF-E7F8-4754-9316-BE5AA1A65535}" type="sibTrans" cxnId="{94154CFA-48B0-4D9D-91DC-AE1415B354A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85B3703-FF36-4823-8246-8C4B128A98FD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Funzioni principali e meccanismi fisiologici</a:t>
          </a:r>
        </a:p>
      </dgm:t>
    </dgm:pt>
    <dgm:pt modelId="{E8322099-00DC-47CB-AF7B-FE583FF1F356}" type="parTrans" cxnId="{00EA0A7D-03A1-4477-B9E2-7717FFD2109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FB62624-6750-42FF-BC6D-2B47C7FB7D91}" type="sibTrans" cxnId="{00EA0A7D-03A1-4477-B9E2-7717FFD2109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0CAEFFA-6AEB-4F16-94E9-EDFD1A67DAAC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Energetico</a:t>
          </a:r>
          <a:r>
            <a:rPr lang="it-IT" dirty="0">
              <a:solidFill>
                <a:schemeClr val="tx1"/>
              </a:solidFill>
            </a:rPr>
            <a:t> – Combustibile per </a:t>
          </a:r>
          <a:r>
            <a:rPr lang="it-IT" dirty="0" err="1">
              <a:solidFill>
                <a:schemeClr val="tx1"/>
              </a:solidFill>
            </a:rPr>
            <a:t>enterociti</a:t>
          </a:r>
          <a:r>
            <a:rPr lang="it-IT" dirty="0">
              <a:solidFill>
                <a:schemeClr val="tx1"/>
              </a:solidFill>
            </a:rPr>
            <a:t> e linfociti → mantiene integrità della barriera intestinale.</a:t>
          </a:r>
        </a:p>
      </dgm:t>
    </dgm:pt>
    <dgm:pt modelId="{A730F86D-F30C-4427-925F-0833F9290DD9}" type="parTrans" cxnId="{135BFEC8-145E-45B4-8EB5-FCF7451AC1B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5651FCF-3005-42CF-9598-800175366FFA}" type="sibTrans" cxnId="{135BFEC8-145E-45B4-8EB5-FCF7451AC1B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74BE347-A243-4ECF-845E-CB7126EBFDD7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Antiossidant</a:t>
          </a:r>
          <a:r>
            <a:rPr lang="it-IT" dirty="0">
              <a:solidFill>
                <a:schemeClr val="tx1"/>
              </a:solidFill>
            </a:rPr>
            <a:t>e – Precursore del </a:t>
          </a:r>
          <a:r>
            <a:rPr lang="it-IT" dirty="0" err="1">
              <a:solidFill>
                <a:schemeClr val="tx1"/>
              </a:solidFill>
            </a:rPr>
            <a:t>glutatione</a:t>
          </a:r>
          <a:r>
            <a:rPr lang="it-IT" dirty="0">
              <a:solidFill>
                <a:schemeClr val="tx1"/>
              </a:solidFill>
            </a:rPr>
            <a:t> → riduce stress ossidativo.</a:t>
          </a:r>
        </a:p>
      </dgm:t>
    </dgm:pt>
    <dgm:pt modelId="{67DC8981-D3ED-4D7F-B187-86326A7A5758}" type="parTrans" cxnId="{5A070C7E-86AB-4C3A-89B0-7FF9D8F908C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AD07C8C-F813-48D7-B2B2-77C838C68677}" type="sibTrans" cxnId="{5A070C7E-86AB-4C3A-89B0-7FF9D8F908C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4309527-FDB3-42E0-A0D5-89D9068C293E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Metabolico</a:t>
          </a:r>
          <a:r>
            <a:rPr lang="it-IT" dirty="0">
              <a:solidFill>
                <a:schemeClr val="tx1"/>
              </a:solidFill>
            </a:rPr>
            <a:t> – Promuove sintesi proteica e risparmio di massa magra.</a:t>
          </a:r>
        </a:p>
      </dgm:t>
    </dgm:pt>
    <dgm:pt modelId="{99020027-C123-4B91-9A23-DA02C76E55C6}" type="parTrans" cxnId="{B930AD46-DD4F-4C2A-BC3F-B8652E47249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644EB33-4DA6-4959-9BEE-4D8A1E957F95}" type="sibTrans" cxnId="{B930AD46-DD4F-4C2A-BC3F-B8652E47249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1F93E88-95F4-40EF-A3B7-E881C6EA32CD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Immunitario</a:t>
          </a:r>
          <a:r>
            <a:rPr lang="it-IT" dirty="0">
              <a:solidFill>
                <a:schemeClr val="tx1"/>
              </a:solidFill>
            </a:rPr>
            <a:t> – Supporta proliferazione e differenziazione linfocitaria.</a:t>
          </a:r>
        </a:p>
      </dgm:t>
    </dgm:pt>
    <dgm:pt modelId="{7862F1A6-8F22-43D3-9A00-E6D4FB7AD94A}" type="parTrans" cxnId="{FC7600B9-56BF-4EE8-9E00-BDC21CEEA88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FD3A5DD-3A05-4412-99E1-EB1386BE57EE}" type="sibTrans" cxnId="{FC7600B9-56BF-4EE8-9E00-BDC21CEEA88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DD946A4-5082-4025-9959-F4F5CAEAB449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Target d’azione</a:t>
          </a:r>
        </a:p>
      </dgm:t>
    </dgm:pt>
    <dgm:pt modelId="{52B7FAD6-34D2-40D8-B874-B4BCD6A53B06}" type="parTrans" cxnId="{FDE83537-BD9B-4EDA-B63F-DB72730FCEB0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AAB08F7-B9E6-4614-8B37-18D28064F375}" type="sibTrans" cxnId="{FDE83537-BD9B-4EDA-B63F-DB72730FCEB0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9ED0C0C-08E2-4EB5-B8DF-E8B5CAC4B917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Mucosa intestinale </a:t>
          </a:r>
          <a:r>
            <a:rPr lang="it-IT" dirty="0">
              <a:solidFill>
                <a:schemeClr val="tx1"/>
              </a:solidFill>
            </a:rPr>
            <a:t>→ integrità barriera e prevenzione traslocazione batterica.</a:t>
          </a:r>
        </a:p>
      </dgm:t>
    </dgm:pt>
    <dgm:pt modelId="{4566F2F2-D20C-4D15-AED1-E74D932BF20F}" type="parTrans" cxnId="{1A56017F-0D32-4553-9F40-3D3B611A96AC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1B94AC0-B1C8-4CA8-9892-8DCA6A8B1E6B}" type="sibTrans" cxnId="{1A56017F-0D32-4553-9F40-3D3B611A96AC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FFF7EEC-9D74-4561-B529-8A2CA265A437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Sistema immunitario </a:t>
          </a:r>
          <a:r>
            <a:rPr lang="it-IT" dirty="0">
              <a:solidFill>
                <a:schemeClr val="tx1"/>
              </a:solidFill>
            </a:rPr>
            <a:t>→ linfociti e macrofagi.</a:t>
          </a:r>
        </a:p>
      </dgm:t>
    </dgm:pt>
    <dgm:pt modelId="{667EB629-9848-4633-BDCA-0A7BF8B7FBCA}" type="parTrans" cxnId="{133EDC32-BCD9-4A66-B206-F82445D8E2C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D1C349D-F17A-404A-AA0D-83BD7055816E}" type="sibTrans" cxnId="{133EDC32-BCD9-4A66-B206-F82445D8E2C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4D1D9C0-3163-41F0-9BA7-78D771320DD5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Muscolo</a:t>
          </a:r>
          <a:r>
            <a:rPr lang="it-IT" dirty="0">
              <a:solidFill>
                <a:schemeClr val="tx1"/>
              </a:solidFill>
            </a:rPr>
            <a:t> → protezione massa magra.</a:t>
          </a:r>
        </a:p>
      </dgm:t>
    </dgm:pt>
    <dgm:pt modelId="{1F9493CA-2984-4157-AC7C-4230E24556F5}" type="parTrans" cxnId="{C5E9B413-7229-43D7-BB59-23AE46DF35B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BF40A2A-3EA9-4FF1-855A-A3E8BB1F3B1D}" type="sibTrans" cxnId="{C5E9B413-7229-43D7-BB59-23AE46DF35B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ADDB4D7-0300-4BE1-BF43-A00450FFC56C}" type="pres">
      <dgm:prSet presAssocID="{ECA9A914-B032-47A4-9535-F41A4F350A7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21016DA-77BD-455F-B525-2009586D683B}" type="pres">
      <dgm:prSet presAssocID="{03A69C2E-6861-4388-A6E6-7E5A8FB5ED91}" presName="parentLin" presStyleCnt="0"/>
      <dgm:spPr/>
    </dgm:pt>
    <dgm:pt modelId="{44D6EDBA-87FA-423C-A557-BD15CA9EA2DB}" type="pres">
      <dgm:prSet presAssocID="{03A69C2E-6861-4388-A6E6-7E5A8FB5ED91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DF8314D4-0818-4715-8B65-5088FF275464}" type="pres">
      <dgm:prSet presAssocID="{03A69C2E-6861-4388-A6E6-7E5A8FB5ED9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E2E34A-A530-4D32-9806-6710EF0B0DB2}" type="pres">
      <dgm:prSet presAssocID="{03A69C2E-6861-4388-A6E6-7E5A8FB5ED91}" presName="negativeSpace" presStyleCnt="0"/>
      <dgm:spPr/>
    </dgm:pt>
    <dgm:pt modelId="{F7DFD0A6-E9F2-41DC-A80F-6AFD7B039984}" type="pres">
      <dgm:prSet presAssocID="{03A69C2E-6861-4388-A6E6-7E5A8FB5ED9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DD35DD4-E6FA-4742-91BF-108D20F0A4C0}" type="pres">
      <dgm:prSet presAssocID="{B8E1BACB-EF1A-47CE-A58A-232F20BC362C}" presName="spaceBetweenRectangles" presStyleCnt="0"/>
      <dgm:spPr/>
    </dgm:pt>
    <dgm:pt modelId="{59DDB87E-5969-416C-995A-36E29A59DBF7}" type="pres">
      <dgm:prSet presAssocID="{885B3703-FF36-4823-8246-8C4B128A98FD}" presName="parentLin" presStyleCnt="0"/>
      <dgm:spPr/>
    </dgm:pt>
    <dgm:pt modelId="{EF85B1A1-607D-4C7A-9F42-1960136B6C92}" type="pres">
      <dgm:prSet presAssocID="{885B3703-FF36-4823-8246-8C4B128A98FD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A85EEE5C-5D1D-4301-AA4F-207C17DA65CF}" type="pres">
      <dgm:prSet presAssocID="{885B3703-FF36-4823-8246-8C4B128A98F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31AA2F-21E6-4F11-8409-F10CEAC3ED0E}" type="pres">
      <dgm:prSet presAssocID="{885B3703-FF36-4823-8246-8C4B128A98FD}" presName="negativeSpace" presStyleCnt="0"/>
      <dgm:spPr/>
    </dgm:pt>
    <dgm:pt modelId="{F68744AE-6CAA-4967-B261-37C010A457EE}" type="pres">
      <dgm:prSet presAssocID="{885B3703-FF36-4823-8246-8C4B128A98F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76C790-8CFF-4BF3-B822-D6A4A53BED68}" type="pres">
      <dgm:prSet presAssocID="{9FB62624-6750-42FF-BC6D-2B47C7FB7D91}" presName="spaceBetweenRectangles" presStyleCnt="0"/>
      <dgm:spPr/>
    </dgm:pt>
    <dgm:pt modelId="{33EEEE6E-3F6B-4DCA-BE88-57B66DEF2A02}" type="pres">
      <dgm:prSet presAssocID="{BDD946A4-5082-4025-9959-F4F5CAEAB449}" presName="parentLin" presStyleCnt="0"/>
      <dgm:spPr/>
    </dgm:pt>
    <dgm:pt modelId="{9C0BE944-A2F0-4681-9F2D-EC1CD5ED9C89}" type="pres">
      <dgm:prSet presAssocID="{BDD946A4-5082-4025-9959-F4F5CAEAB449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153BFE98-FC4C-46A7-BBFE-5862B4C92742}" type="pres">
      <dgm:prSet presAssocID="{BDD946A4-5082-4025-9959-F4F5CAEAB44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243D9D-7718-4384-84B9-5E6FD230D53B}" type="pres">
      <dgm:prSet presAssocID="{BDD946A4-5082-4025-9959-F4F5CAEAB449}" presName="negativeSpace" presStyleCnt="0"/>
      <dgm:spPr/>
    </dgm:pt>
    <dgm:pt modelId="{9777136E-7960-4834-9906-4AB744E6BCA8}" type="pres">
      <dgm:prSet presAssocID="{BDD946A4-5082-4025-9959-F4F5CAEAB44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9A228B6-A942-483B-9731-C86EC643C7EF}" type="presOf" srcId="{024D8A78-A90F-4DE0-947F-144EA9A3A0BC}" destId="{F7DFD0A6-E9F2-41DC-A80F-6AFD7B039984}" srcOrd="0" destOrd="2" presId="urn:microsoft.com/office/officeart/2005/8/layout/list1"/>
    <dgm:cxn modelId="{1A56017F-0D32-4553-9F40-3D3B611A96AC}" srcId="{BDD946A4-5082-4025-9959-F4F5CAEAB449}" destId="{A9ED0C0C-08E2-4EB5-B8DF-E8B5CAC4B917}" srcOrd="0" destOrd="0" parTransId="{4566F2F2-D20C-4D15-AED1-E74D932BF20F}" sibTransId="{E1B94AC0-B1C8-4CA8-9892-8DCA6A8B1E6B}"/>
    <dgm:cxn modelId="{C5E9B413-7229-43D7-BB59-23AE46DF35B1}" srcId="{BDD946A4-5082-4025-9959-F4F5CAEAB449}" destId="{94D1D9C0-3163-41F0-9BA7-78D771320DD5}" srcOrd="2" destOrd="0" parTransId="{1F9493CA-2984-4157-AC7C-4230E24556F5}" sibTransId="{DBF40A2A-3EA9-4FF1-855A-A3E8BB1F3B1D}"/>
    <dgm:cxn modelId="{B363891B-0ADC-4E75-9207-8F860C0D1890}" type="presOf" srcId="{BDD946A4-5082-4025-9959-F4F5CAEAB449}" destId="{9C0BE944-A2F0-4681-9F2D-EC1CD5ED9C89}" srcOrd="0" destOrd="0" presId="urn:microsoft.com/office/officeart/2005/8/layout/list1"/>
    <dgm:cxn modelId="{133EDC32-BCD9-4A66-B206-F82445D8E2C2}" srcId="{BDD946A4-5082-4025-9959-F4F5CAEAB449}" destId="{9FFF7EEC-9D74-4561-B529-8A2CA265A437}" srcOrd="1" destOrd="0" parTransId="{667EB629-9848-4633-BDCA-0A7BF8B7FBCA}" sibTransId="{5D1C349D-F17A-404A-AA0D-83BD7055816E}"/>
    <dgm:cxn modelId="{00EA0A7D-03A1-4477-B9E2-7717FFD2109F}" srcId="{ECA9A914-B032-47A4-9535-F41A4F350A7E}" destId="{885B3703-FF36-4823-8246-8C4B128A98FD}" srcOrd="1" destOrd="0" parTransId="{E8322099-00DC-47CB-AF7B-FE583FF1F356}" sibTransId="{9FB62624-6750-42FF-BC6D-2B47C7FB7D91}"/>
    <dgm:cxn modelId="{4CB4EF75-BDCF-4827-B3C4-065D9D98D526}" type="presOf" srcId="{94D1D9C0-3163-41F0-9BA7-78D771320DD5}" destId="{9777136E-7960-4834-9906-4AB744E6BCA8}" srcOrd="0" destOrd="2" presId="urn:microsoft.com/office/officeart/2005/8/layout/list1"/>
    <dgm:cxn modelId="{5A070C7E-86AB-4C3A-89B0-7FF9D8F908C6}" srcId="{885B3703-FF36-4823-8246-8C4B128A98FD}" destId="{574BE347-A243-4ECF-845E-CB7126EBFDD7}" srcOrd="1" destOrd="0" parTransId="{67DC8981-D3ED-4D7F-B187-86326A7A5758}" sibTransId="{8AD07C8C-F813-48D7-B2B2-77C838C68677}"/>
    <dgm:cxn modelId="{F23B1CB2-7832-4E86-B324-BFD3A2DDEC7F}" type="presOf" srcId="{DA581D2E-4EF4-473A-A624-688DE2E44179}" destId="{F7DFD0A6-E9F2-41DC-A80F-6AFD7B039984}" srcOrd="0" destOrd="1" presId="urn:microsoft.com/office/officeart/2005/8/layout/list1"/>
    <dgm:cxn modelId="{FDE83537-BD9B-4EDA-B63F-DB72730FCEB0}" srcId="{ECA9A914-B032-47A4-9535-F41A4F350A7E}" destId="{BDD946A4-5082-4025-9959-F4F5CAEAB449}" srcOrd="2" destOrd="0" parTransId="{52B7FAD6-34D2-40D8-B874-B4BCD6A53B06}" sibTransId="{7AAB08F7-B9E6-4614-8B37-18D28064F375}"/>
    <dgm:cxn modelId="{D9B2580B-6FD2-49A8-9FA3-571603AEF1D2}" type="presOf" srcId="{03A69C2E-6861-4388-A6E6-7E5A8FB5ED91}" destId="{44D6EDBA-87FA-423C-A557-BD15CA9EA2DB}" srcOrd="0" destOrd="0" presId="urn:microsoft.com/office/officeart/2005/8/layout/list1"/>
    <dgm:cxn modelId="{FC7600B9-56BF-4EE8-9E00-BDC21CEEA88A}" srcId="{885B3703-FF36-4823-8246-8C4B128A98FD}" destId="{A1F93E88-95F4-40EF-A3B7-E881C6EA32CD}" srcOrd="3" destOrd="0" parTransId="{7862F1A6-8F22-43D3-9A00-E6D4FB7AD94A}" sibTransId="{5FD3A5DD-3A05-4412-99E1-EB1386BE57EE}"/>
    <dgm:cxn modelId="{DECB8E40-9FA5-4547-AEE8-01FA244817C6}" type="presOf" srcId="{FB28661A-D7FA-490C-BCD3-4C285E03D9E4}" destId="{F7DFD0A6-E9F2-41DC-A80F-6AFD7B039984}" srcOrd="0" destOrd="0" presId="urn:microsoft.com/office/officeart/2005/8/layout/list1"/>
    <dgm:cxn modelId="{FF48CF25-F720-44CB-AC0F-A1CC2C1788B5}" type="presOf" srcId="{A1F93E88-95F4-40EF-A3B7-E881C6EA32CD}" destId="{F68744AE-6CAA-4967-B261-37C010A457EE}" srcOrd="0" destOrd="3" presId="urn:microsoft.com/office/officeart/2005/8/layout/list1"/>
    <dgm:cxn modelId="{C5E1D7E0-2945-45C8-BCEF-DBD1972DB715}" type="presOf" srcId="{885B3703-FF36-4823-8246-8C4B128A98FD}" destId="{EF85B1A1-607D-4C7A-9F42-1960136B6C92}" srcOrd="0" destOrd="0" presId="urn:microsoft.com/office/officeart/2005/8/layout/list1"/>
    <dgm:cxn modelId="{11E35E7F-C342-47DD-986C-4F555FF53030}" type="presOf" srcId="{A9ED0C0C-08E2-4EB5-B8DF-E8B5CAC4B917}" destId="{9777136E-7960-4834-9906-4AB744E6BCA8}" srcOrd="0" destOrd="0" presId="urn:microsoft.com/office/officeart/2005/8/layout/list1"/>
    <dgm:cxn modelId="{2EA08DA3-DDF3-4307-A0CE-EFB614E0A999}" type="presOf" srcId="{9FFF7EEC-9D74-4561-B529-8A2CA265A437}" destId="{9777136E-7960-4834-9906-4AB744E6BCA8}" srcOrd="0" destOrd="1" presId="urn:microsoft.com/office/officeart/2005/8/layout/list1"/>
    <dgm:cxn modelId="{0D5ED4DD-8EA9-46A4-9CC3-37859BF29F15}" type="presOf" srcId="{574BE347-A243-4ECF-845E-CB7126EBFDD7}" destId="{F68744AE-6CAA-4967-B261-37C010A457EE}" srcOrd="0" destOrd="1" presId="urn:microsoft.com/office/officeart/2005/8/layout/list1"/>
    <dgm:cxn modelId="{B930AD46-DD4F-4C2A-BC3F-B8652E47249E}" srcId="{885B3703-FF36-4823-8246-8C4B128A98FD}" destId="{B4309527-FDB3-42E0-A0D5-89D9068C293E}" srcOrd="2" destOrd="0" parTransId="{99020027-C123-4B91-9A23-DA02C76E55C6}" sibTransId="{5644EB33-4DA6-4959-9BEE-4D8A1E957F95}"/>
    <dgm:cxn modelId="{CBF701C1-0272-41E5-8C81-716E1D654619}" type="presOf" srcId="{885B3703-FF36-4823-8246-8C4B128A98FD}" destId="{A85EEE5C-5D1D-4301-AA4F-207C17DA65CF}" srcOrd="1" destOrd="0" presId="urn:microsoft.com/office/officeart/2005/8/layout/list1"/>
    <dgm:cxn modelId="{94154CFA-48B0-4D9D-91DC-AE1415B354AB}" srcId="{03A69C2E-6861-4388-A6E6-7E5A8FB5ED91}" destId="{024D8A78-A90F-4DE0-947F-144EA9A3A0BC}" srcOrd="2" destOrd="0" parTransId="{433E6D47-0F2B-4168-A89F-0D001E9FAD86}" sibTransId="{3CAA3DBF-E7F8-4754-9316-BE5AA1A65535}"/>
    <dgm:cxn modelId="{39102BA5-3588-444E-9049-CFA9176E12FF}" type="presOf" srcId="{B4309527-FDB3-42E0-A0D5-89D9068C293E}" destId="{F68744AE-6CAA-4967-B261-37C010A457EE}" srcOrd="0" destOrd="2" presId="urn:microsoft.com/office/officeart/2005/8/layout/list1"/>
    <dgm:cxn modelId="{7F119448-57B0-4C02-B977-438AED72D75F}" srcId="{03A69C2E-6861-4388-A6E6-7E5A8FB5ED91}" destId="{DA581D2E-4EF4-473A-A624-688DE2E44179}" srcOrd="1" destOrd="0" parTransId="{B56B5596-A4BA-4D48-ACC9-AC54A78A391D}" sibTransId="{D2F10315-2FB5-4DC3-81E3-19FF30D2887B}"/>
    <dgm:cxn modelId="{6AEB9314-B75E-4E14-BF19-875A47A1E4D3}" srcId="{03A69C2E-6861-4388-A6E6-7E5A8FB5ED91}" destId="{FB28661A-D7FA-490C-BCD3-4C285E03D9E4}" srcOrd="0" destOrd="0" parTransId="{30E41940-BFC1-41AC-A96D-7230292DDE7B}" sibTransId="{79212C6C-42E0-4D16-A758-9664D7472CB6}"/>
    <dgm:cxn modelId="{CA8C6AE2-9D41-49E3-B433-79AD71A28923}" srcId="{ECA9A914-B032-47A4-9535-F41A4F350A7E}" destId="{03A69C2E-6861-4388-A6E6-7E5A8FB5ED91}" srcOrd="0" destOrd="0" parTransId="{1B3755BA-518B-403A-8E30-5BD39BCAD2DB}" sibTransId="{B8E1BACB-EF1A-47CE-A58A-232F20BC362C}"/>
    <dgm:cxn modelId="{135BFEC8-145E-45B4-8EB5-FCF7451AC1BE}" srcId="{885B3703-FF36-4823-8246-8C4B128A98FD}" destId="{B0CAEFFA-6AEB-4F16-94E9-EDFD1A67DAAC}" srcOrd="0" destOrd="0" parTransId="{A730F86D-F30C-4427-925F-0833F9290DD9}" sibTransId="{55651FCF-3005-42CF-9598-800175366FFA}"/>
    <dgm:cxn modelId="{9849D761-50BC-47C6-AD22-0E847ACE916F}" type="presOf" srcId="{B0CAEFFA-6AEB-4F16-94E9-EDFD1A67DAAC}" destId="{F68744AE-6CAA-4967-B261-37C010A457EE}" srcOrd="0" destOrd="0" presId="urn:microsoft.com/office/officeart/2005/8/layout/list1"/>
    <dgm:cxn modelId="{051F1A58-34DB-4C58-886F-7328F31FC3B9}" type="presOf" srcId="{BDD946A4-5082-4025-9959-F4F5CAEAB449}" destId="{153BFE98-FC4C-46A7-BBFE-5862B4C92742}" srcOrd="1" destOrd="0" presId="urn:microsoft.com/office/officeart/2005/8/layout/list1"/>
    <dgm:cxn modelId="{583C3991-3465-4D5E-951F-B4EC4EDC58AF}" type="presOf" srcId="{ECA9A914-B032-47A4-9535-F41A4F350A7E}" destId="{6ADDB4D7-0300-4BE1-BF43-A00450FFC56C}" srcOrd="0" destOrd="0" presId="urn:microsoft.com/office/officeart/2005/8/layout/list1"/>
    <dgm:cxn modelId="{265F1D97-C715-41C2-B13B-2BFDDC5DE6BD}" type="presOf" srcId="{03A69C2E-6861-4388-A6E6-7E5A8FB5ED91}" destId="{DF8314D4-0818-4715-8B65-5088FF275464}" srcOrd="1" destOrd="0" presId="urn:microsoft.com/office/officeart/2005/8/layout/list1"/>
    <dgm:cxn modelId="{9EA5E5F6-F24F-4850-906D-46932D85359B}" type="presParOf" srcId="{6ADDB4D7-0300-4BE1-BF43-A00450FFC56C}" destId="{521016DA-77BD-455F-B525-2009586D683B}" srcOrd="0" destOrd="0" presId="urn:microsoft.com/office/officeart/2005/8/layout/list1"/>
    <dgm:cxn modelId="{CCF469B0-BD3C-4D5C-BB4D-6FCB8D038872}" type="presParOf" srcId="{521016DA-77BD-455F-B525-2009586D683B}" destId="{44D6EDBA-87FA-423C-A557-BD15CA9EA2DB}" srcOrd="0" destOrd="0" presId="urn:microsoft.com/office/officeart/2005/8/layout/list1"/>
    <dgm:cxn modelId="{C1CEA174-8898-4B85-8F75-00BA13E402F1}" type="presParOf" srcId="{521016DA-77BD-455F-B525-2009586D683B}" destId="{DF8314D4-0818-4715-8B65-5088FF275464}" srcOrd="1" destOrd="0" presId="urn:microsoft.com/office/officeart/2005/8/layout/list1"/>
    <dgm:cxn modelId="{C3BAEDA6-AF8A-4E78-9B72-982009DB44F3}" type="presParOf" srcId="{6ADDB4D7-0300-4BE1-BF43-A00450FFC56C}" destId="{21E2E34A-A530-4D32-9806-6710EF0B0DB2}" srcOrd="1" destOrd="0" presId="urn:microsoft.com/office/officeart/2005/8/layout/list1"/>
    <dgm:cxn modelId="{AD0D4BA8-ACAA-41ED-ACF4-79BC8580AC0D}" type="presParOf" srcId="{6ADDB4D7-0300-4BE1-BF43-A00450FFC56C}" destId="{F7DFD0A6-E9F2-41DC-A80F-6AFD7B039984}" srcOrd="2" destOrd="0" presId="urn:microsoft.com/office/officeart/2005/8/layout/list1"/>
    <dgm:cxn modelId="{65B7A5A4-8F44-4CC3-AD38-5E5DBA980A61}" type="presParOf" srcId="{6ADDB4D7-0300-4BE1-BF43-A00450FFC56C}" destId="{3DD35DD4-E6FA-4742-91BF-108D20F0A4C0}" srcOrd="3" destOrd="0" presId="urn:microsoft.com/office/officeart/2005/8/layout/list1"/>
    <dgm:cxn modelId="{DF2E964F-1328-461C-9E47-3242F3DB6274}" type="presParOf" srcId="{6ADDB4D7-0300-4BE1-BF43-A00450FFC56C}" destId="{59DDB87E-5969-416C-995A-36E29A59DBF7}" srcOrd="4" destOrd="0" presId="urn:microsoft.com/office/officeart/2005/8/layout/list1"/>
    <dgm:cxn modelId="{BF8A9E8E-B825-48F2-A4E5-6F3EEB0C63B9}" type="presParOf" srcId="{59DDB87E-5969-416C-995A-36E29A59DBF7}" destId="{EF85B1A1-607D-4C7A-9F42-1960136B6C92}" srcOrd="0" destOrd="0" presId="urn:microsoft.com/office/officeart/2005/8/layout/list1"/>
    <dgm:cxn modelId="{FB3B46C4-418B-4455-8B83-615B18FFC069}" type="presParOf" srcId="{59DDB87E-5969-416C-995A-36E29A59DBF7}" destId="{A85EEE5C-5D1D-4301-AA4F-207C17DA65CF}" srcOrd="1" destOrd="0" presId="urn:microsoft.com/office/officeart/2005/8/layout/list1"/>
    <dgm:cxn modelId="{D845E001-F2D5-4B36-BE18-8853AD550B5A}" type="presParOf" srcId="{6ADDB4D7-0300-4BE1-BF43-A00450FFC56C}" destId="{3631AA2F-21E6-4F11-8409-F10CEAC3ED0E}" srcOrd="5" destOrd="0" presId="urn:microsoft.com/office/officeart/2005/8/layout/list1"/>
    <dgm:cxn modelId="{D0038885-F6CB-48E3-A834-C17EA3103F5C}" type="presParOf" srcId="{6ADDB4D7-0300-4BE1-BF43-A00450FFC56C}" destId="{F68744AE-6CAA-4967-B261-37C010A457EE}" srcOrd="6" destOrd="0" presId="urn:microsoft.com/office/officeart/2005/8/layout/list1"/>
    <dgm:cxn modelId="{E311CDE7-41B3-4C5C-BBC7-B64DEB1BD438}" type="presParOf" srcId="{6ADDB4D7-0300-4BE1-BF43-A00450FFC56C}" destId="{4976C790-8CFF-4BF3-B822-D6A4A53BED68}" srcOrd="7" destOrd="0" presId="urn:microsoft.com/office/officeart/2005/8/layout/list1"/>
    <dgm:cxn modelId="{415C9711-D202-4A2A-AB9B-D70651BE3C29}" type="presParOf" srcId="{6ADDB4D7-0300-4BE1-BF43-A00450FFC56C}" destId="{33EEEE6E-3F6B-4DCA-BE88-57B66DEF2A02}" srcOrd="8" destOrd="0" presId="urn:microsoft.com/office/officeart/2005/8/layout/list1"/>
    <dgm:cxn modelId="{838384B1-4E1B-40A0-99C4-E4A47A6D695A}" type="presParOf" srcId="{33EEEE6E-3F6B-4DCA-BE88-57B66DEF2A02}" destId="{9C0BE944-A2F0-4681-9F2D-EC1CD5ED9C89}" srcOrd="0" destOrd="0" presId="urn:microsoft.com/office/officeart/2005/8/layout/list1"/>
    <dgm:cxn modelId="{2A9D55A3-E975-418D-9EB9-04724C4F39D8}" type="presParOf" srcId="{33EEEE6E-3F6B-4DCA-BE88-57B66DEF2A02}" destId="{153BFE98-FC4C-46A7-BBFE-5862B4C92742}" srcOrd="1" destOrd="0" presId="urn:microsoft.com/office/officeart/2005/8/layout/list1"/>
    <dgm:cxn modelId="{6EA0BA14-576C-4F6C-AB14-81B4A5ACE995}" type="presParOf" srcId="{6ADDB4D7-0300-4BE1-BF43-A00450FFC56C}" destId="{F4243D9D-7718-4384-84B9-5E6FD230D53B}" srcOrd="9" destOrd="0" presId="urn:microsoft.com/office/officeart/2005/8/layout/list1"/>
    <dgm:cxn modelId="{A2376524-4A29-4547-82DB-53090866FDFF}" type="presParOf" srcId="{6ADDB4D7-0300-4BE1-BF43-A00450FFC56C}" destId="{9777136E-7960-4834-9906-4AB744E6BCA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A3ED23-3C1E-4D7C-BA6F-D383792085B5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it-IT"/>
        </a:p>
      </dgm:t>
    </dgm:pt>
    <dgm:pt modelId="{71ABEB76-EB4D-4723-9BF8-CA810C3CC0F9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Struttura biochimica</a:t>
          </a:r>
        </a:p>
      </dgm:t>
    </dgm:pt>
    <dgm:pt modelId="{D604D332-8B3F-43FB-8A26-797F9FFAABFD}" type="parTrans" cxnId="{2411E4A4-0299-41B6-A58F-D1E16A225AB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573D8F3-AB6C-489F-B260-179EA855D70D}" type="sibTrans" cxnId="{2411E4A4-0299-41B6-A58F-D1E16A225AB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7F9EE1C-592A-44E8-984B-8BE47D42C46F}">
      <dgm:prSet/>
      <dgm:spPr/>
      <dgm:t>
        <a:bodyPr/>
        <a:lstStyle/>
        <a:p>
          <a:pPr rtl="0"/>
          <a:r>
            <a:rPr lang="it-IT">
              <a:solidFill>
                <a:schemeClr val="tx1"/>
              </a:solidFill>
            </a:rPr>
            <a:t>Composti organici formati da una base azotata, zucchero (ribosio o desossiribosio) e gruppo fosfato.</a:t>
          </a:r>
        </a:p>
      </dgm:t>
    </dgm:pt>
    <dgm:pt modelId="{310165B4-087D-442A-92E1-83182A1FA48E}" type="parTrans" cxnId="{DAEF153B-1EE1-4F15-8BC9-4733F37A4CF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198B539D-490C-4E3B-A267-0A41CBB0B532}" type="sibTrans" cxnId="{DAEF153B-1EE1-4F15-8BC9-4733F37A4CF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13D649A-47BD-4769-AC1A-6F4508FE7527}">
      <dgm:prSet/>
      <dgm:spPr/>
      <dgm:t>
        <a:bodyPr/>
        <a:lstStyle/>
        <a:p>
          <a:pPr rtl="0"/>
          <a:r>
            <a:rPr lang="it-IT">
              <a:solidFill>
                <a:schemeClr val="tx1"/>
              </a:solidFill>
            </a:rPr>
            <a:t>Costituenti fondamentali di DNA e RNA.</a:t>
          </a:r>
        </a:p>
      </dgm:t>
    </dgm:pt>
    <dgm:pt modelId="{B6F6FC06-6DDE-4830-98E1-4B6476FB4E32}" type="parTrans" cxnId="{1B4AC39D-E099-476A-82ED-FD44A1B9F78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6DE95E3-07B2-40E9-82F1-9B141E753710}" type="sibTrans" cxnId="{1B4AC39D-E099-476A-82ED-FD44A1B9F78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A4DD18F-A854-4F27-B9FB-E3E81B4D0238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Funzioni principali e meccanismi fisiologici</a:t>
          </a:r>
        </a:p>
      </dgm:t>
    </dgm:pt>
    <dgm:pt modelId="{152B81AF-E67D-432F-B8D3-F82B8B4A9BEB}" type="parTrans" cxnId="{5C6CEEF4-6722-46FB-9017-6E3BEF35289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9E0AD9E-E329-4674-8623-96AE049D132E}" type="sibTrans" cxnId="{5C6CEEF4-6722-46FB-9017-6E3BEF35289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38ED859-5B39-434D-A679-0282F1B7187B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Replicazione cellulare </a:t>
          </a:r>
          <a:r>
            <a:rPr lang="it-IT" dirty="0">
              <a:solidFill>
                <a:schemeClr val="tx1"/>
              </a:solidFill>
            </a:rPr>
            <a:t>– Supportano sintesi di DNA/RNA in cellule ad alta attività mitotica (linfociti, </a:t>
          </a:r>
          <a:r>
            <a:rPr lang="it-IT" dirty="0" err="1">
              <a:solidFill>
                <a:schemeClr val="tx1"/>
              </a:solidFill>
            </a:rPr>
            <a:t>enterociti</a:t>
          </a:r>
          <a:r>
            <a:rPr lang="it-IT" dirty="0">
              <a:solidFill>
                <a:schemeClr val="tx1"/>
              </a:solidFill>
            </a:rPr>
            <a:t>).</a:t>
          </a:r>
        </a:p>
      </dgm:t>
    </dgm:pt>
    <dgm:pt modelId="{B3DC145A-9AA2-403D-A4FD-523B967510E7}" type="parTrans" cxnId="{45265E50-B970-4B33-9346-DB4D267F485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DE604C9-CC1A-4344-96E0-C9C4DED4B93B}" type="sibTrans" cxnId="{45265E50-B970-4B33-9346-DB4D267F485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A3884DA-1FBD-4D9B-B441-AD8FE13C7C5A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Immunitario</a:t>
          </a:r>
          <a:r>
            <a:rPr lang="it-IT" dirty="0">
              <a:solidFill>
                <a:schemeClr val="tx1"/>
              </a:solidFill>
            </a:rPr>
            <a:t> – Facilitano proliferazione linfocitaria e produzione anticorpale.</a:t>
          </a:r>
        </a:p>
      </dgm:t>
    </dgm:pt>
    <dgm:pt modelId="{1B1D8AB0-C56A-4561-AAE4-D67EFB860551}" type="parTrans" cxnId="{85198098-C01C-463C-BC06-4543C0E4919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F4D3632-3533-4B76-8E4E-B5C5D8B85DC6}" type="sibTrans" cxnId="{85198098-C01C-463C-BC06-4543C0E4919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02C202A-C337-4F5C-867A-E6F23EB0E5E1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Intestinale </a:t>
          </a:r>
          <a:r>
            <a:rPr lang="it-IT" dirty="0">
              <a:solidFill>
                <a:schemeClr val="tx1"/>
              </a:solidFill>
            </a:rPr>
            <a:t>– Mantengono integrità mucosa e riparazione epiteliale.</a:t>
          </a:r>
        </a:p>
      </dgm:t>
    </dgm:pt>
    <dgm:pt modelId="{BB286C4A-2E9A-414C-AEC9-E348D8C51D57}" type="parTrans" cxnId="{9E021D4F-C026-4083-9DF4-AED0316EB38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0CB527A0-F993-44EE-A346-02F3093EE249}" type="sibTrans" cxnId="{9E021D4F-C026-4083-9DF4-AED0316EB38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3C0378F-C35A-4CCD-9228-8E11DFAB1E7F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Metabolico</a:t>
          </a:r>
          <a:r>
            <a:rPr lang="it-IT" dirty="0">
              <a:solidFill>
                <a:schemeClr val="tx1"/>
              </a:solidFill>
            </a:rPr>
            <a:t> – Migliorano recupero energetico cellulare.</a:t>
          </a:r>
        </a:p>
      </dgm:t>
    </dgm:pt>
    <dgm:pt modelId="{919D8958-01D7-4DD7-8150-9EA3775A3E47}" type="parTrans" cxnId="{6F641CE1-20E0-4F0A-912A-21A857D93BC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0A82B5B-2F39-4F96-BDA1-E371FB44FD03}" type="sibTrans" cxnId="{6F641CE1-20E0-4F0A-912A-21A857D93BC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168452E1-0E96-4711-9B5C-FBE31BE6D5FB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Target d’azione</a:t>
          </a:r>
        </a:p>
      </dgm:t>
    </dgm:pt>
    <dgm:pt modelId="{69550D18-5E2E-43CC-A2B9-BAF6613639E1}" type="parTrans" cxnId="{2751205E-B4EE-482C-9C28-AB8C6B163A8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ED24699-7BC9-46FF-97B7-BAD970D08B19}" type="sibTrans" cxnId="{2751205E-B4EE-482C-9C28-AB8C6B163A8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06FF82A-2A8A-4729-B592-745174D776E1}">
      <dgm:prSet/>
      <dgm:spPr/>
      <dgm:t>
        <a:bodyPr/>
        <a:lstStyle/>
        <a:p>
          <a:pPr rtl="0"/>
          <a:r>
            <a:rPr lang="it-IT" b="1" dirty="0" err="1">
              <a:solidFill>
                <a:schemeClr val="tx1"/>
              </a:solidFill>
            </a:rPr>
            <a:t>Enterociti</a:t>
          </a:r>
          <a:r>
            <a:rPr lang="it-IT" b="1" dirty="0">
              <a:solidFill>
                <a:schemeClr val="tx1"/>
              </a:solidFill>
            </a:rPr>
            <a:t> </a:t>
          </a:r>
          <a:r>
            <a:rPr lang="it-IT" dirty="0">
              <a:solidFill>
                <a:schemeClr val="tx1"/>
              </a:solidFill>
            </a:rPr>
            <a:t>→ mantenimento barriera intestinale.</a:t>
          </a:r>
        </a:p>
      </dgm:t>
    </dgm:pt>
    <dgm:pt modelId="{A37C1F7D-D8FE-4F12-A26D-8DFEAD98B65A}" type="parTrans" cxnId="{68AB0879-D130-48EF-A8F4-43295E659AA4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6491CD7-8DED-4AD8-865C-8F5E801A302A}" type="sibTrans" cxnId="{68AB0879-D130-48EF-A8F4-43295E659AA4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139BBA42-E80F-4C63-B847-2013E8081E5E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Sistema immunitario </a:t>
          </a:r>
          <a:r>
            <a:rPr lang="it-IT" dirty="0">
              <a:solidFill>
                <a:schemeClr val="tx1"/>
              </a:solidFill>
            </a:rPr>
            <a:t>→ proliferazione linfocitaria.</a:t>
          </a:r>
        </a:p>
      </dgm:t>
    </dgm:pt>
    <dgm:pt modelId="{AFF8F059-562B-4024-8983-367B5994AF26}" type="parTrans" cxnId="{1502D551-652C-462D-B864-A5378293270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EC106D2-6D34-472E-A962-8AAD087D7EB5}" type="sibTrans" cxnId="{1502D551-652C-462D-B864-A5378293270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532BAD7-3DDB-473B-B1E9-74B346B03709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Fegato</a:t>
          </a:r>
          <a:r>
            <a:rPr lang="it-IT" dirty="0">
              <a:solidFill>
                <a:schemeClr val="tx1"/>
              </a:solidFill>
            </a:rPr>
            <a:t> → rigenerazione epiteliale e funzione metabolica.</a:t>
          </a:r>
        </a:p>
      </dgm:t>
    </dgm:pt>
    <dgm:pt modelId="{75A61C65-41D8-4EFA-81C3-70EA2178B4DE}" type="parTrans" cxnId="{00562166-1654-4EB1-B74A-CC14671D789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17E4138-4B00-4F06-9817-F0771CC85DE7}" type="sibTrans" cxnId="{00562166-1654-4EB1-B74A-CC14671D789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EDCBA4F-6FCD-4424-9CBA-5810292523E2}" type="pres">
      <dgm:prSet presAssocID="{0AA3ED23-3C1E-4D7C-BA6F-D383792085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56D304-98E2-4F5D-B6A9-2EB717C9F6F7}" type="pres">
      <dgm:prSet presAssocID="{71ABEB76-EB4D-4723-9BF8-CA810C3CC0F9}" presName="parentLin" presStyleCnt="0"/>
      <dgm:spPr/>
    </dgm:pt>
    <dgm:pt modelId="{7BCEC63B-09E1-4B50-9BF7-F8A1FD7EDEDF}" type="pres">
      <dgm:prSet presAssocID="{71ABEB76-EB4D-4723-9BF8-CA810C3CC0F9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2ECCC984-4D2C-4C1D-9DC7-A7BF59A7F33D}" type="pres">
      <dgm:prSet presAssocID="{71ABEB76-EB4D-4723-9BF8-CA810C3CC0F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F39F01C-0E0E-44D7-A90B-4F8976814A32}" type="pres">
      <dgm:prSet presAssocID="{71ABEB76-EB4D-4723-9BF8-CA810C3CC0F9}" presName="negativeSpace" presStyleCnt="0"/>
      <dgm:spPr/>
    </dgm:pt>
    <dgm:pt modelId="{58F03454-5096-491E-93C8-F342923CFA57}" type="pres">
      <dgm:prSet presAssocID="{71ABEB76-EB4D-4723-9BF8-CA810C3CC0F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8986D8-681F-483C-B4E6-C7557D6C0FFE}" type="pres">
      <dgm:prSet presAssocID="{3573D8F3-AB6C-489F-B260-179EA855D70D}" presName="spaceBetweenRectangles" presStyleCnt="0"/>
      <dgm:spPr/>
    </dgm:pt>
    <dgm:pt modelId="{8789A1AD-2064-47FE-AEA3-2CFE959C1615}" type="pres">
      <dgm:prSet presAssocID="{AA4DD18F-A854-4F27-B9FB-E3E81B4D0238}" presName="parentLin" presStyleCnt="0"/>
      <dgm:spPr/>
    </dgm:pt>
    <dgm:pt modelId="{393DB0B5-67EF-4FC8-907E-AD0974F871A1}" type="pres">
      <dgm:prSet presAssocID="{AA4DD18F-A854-4F27-B9FB-E3E81B4D0238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AAF80B8E-7CF4-4833-871E-2A2F40FCD7B1}" type="pres">
      <dgm:prSet presAssocID="{AA4DD18F-A854-4F27-B9FB-E3E81B4D023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C04F77-DD99-48DD-8AE3-EFF6EE235BF2}" type="pres">
      <dgm:prSet presAssocID="{AA4DD18F-A854-4F27-B9FB-E3E81B4D0238}" presName="negativeSpace" presStyleCnt="0"/>
      <dgm:spPr/>
    </dgm:pt>
    <dgm:pt modelId="{E0532FFB-69C5-4876-9F5F-9F151FBB66F5}" type="pres">
      <dgm:prSet presAssocID="{AA4DD18F-A854-4F27-B9FB-E3E81B4D023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588B00-2A4B-4628-A6C1-E7BFD9C1EDDB}" type="pres">
      <dgm:prSet presAssocID="{39E0AD9E-E329-4674-8623-96AE049D132E}" presName="spaceBetweenRectangles" presStyleCnt="0"/>
      <dgm:spPr/>
    </dgm:pt>
    <dgm:pt modelId="{32CF2474-060D-45D2-96BD-ACE7879A1692}" type="pres">
      <dgm:prSet presAssocID="{168452E1-0E96-4711-9B5C-FBE31BE6D5FB}" presName="parentLin" presStyleCnt="0"/>
      <dgm:spPr/>
    </dgm:pt>
    <dgm:pt modelId="{B2445134-1C9B-4339-A3AA-3D9D07D1C52E}" type="pres">
      <dgm:prSet presAssocID="{168452E1-0E96-4711-9B5C-FBE31BE6D5FB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1481D042-0669-4385-A1E2-24D5907F4C3B}" type="pres">
      <dgm:prSet presAssocID="{168452E1-0E96-4711-9B5C-FBE31BE6D5F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B0EBBA-69A4-4125-8D94-EDCC3DE09FC7}" type="pres">
      <dgm:prSet presAssocID="{168452E1-0E96-4711-9B5C-FBE31BE6D5FB}" presName="negativeSpace" presStyleCnt="0"/>
      <dgm:spPr/>
    </dgm:pt>
    <dgm:pt modelId="{96595028-0850-4952-916C-C340F3293512}" type="pres">
      <dgm:prSet presAssocID="{168452E1-0E96-4711-9B5C-FBE31BE6D5F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2CA987D-E4DC-4F16-8D3C-092C86A9F881}" type="presOf" srcId="{168452E1-0E96-4711-9B5C-FBE31BE6D5FB}" destId="{1481D042-0669-4385-A1E2-24D5907F4C3B}" srcOrd="1" destOrd="0" presId="urn:microsoft.com/office/officeart/2005/8/layout/list1"/>
    <dgm:cxn modelId="{D6608073-9DFB-45F5-A1B4-7476238EE755}" type="presOf" srcId="{AA4DD18F-A854-4F27-B9FB-E3E81B4D0238}" destId="{393DB0B5-67EF-4FC8-907E-AD0974F871A1}" srcOrd="0" destOrd="0" presId="urn:microsoft.com/office/officeart/2005/8/layout/list1"/>
    <dgm:cxn modelId="{45265E50-B970-4B33-9346-DB4D267F485E}" srcId="{AA4DD18F-A854-4F27-B9FB-E3E81B4D0238}" destId="{B38ED859-5B39-434D-A679-0282F1B7187B}" srcOrd="0" destOrd="0" parTransId="{B3DC145A-9AA2-403D-A4FD-523B967510E7}" sibTransId="{4DE604C9-CC1A-4344-96E0-C9C4DED4B93B}"/>
    <dgm:cxn modelId="{9E021D4F-C026-4083-9DF4-AED0316EB38B}" srcId="{AA4DD18F-A854-4F27-B9FB-E3E81B4D0238}" destId="{502C202A-C337-4F5C-867A-E6F23EB0E5E1}" srcOrd="2" destOrd="0" parTransId="{BB286C4A-2E9A-414C-AEC9-E348D8C51D57}" sibTransId="{0CB527A0-F993-44EE-A346-02F3093EE249}"/>
    <dgm:cxn modelId="{2751205E-B4EE-482C-9C28-AB8C6B163A87}" srcId="{0AA3ED23-3C1E-4D7C-BA6F-D383792085B5}" destId="{168452E1-0E96-4711-9B5C-FBE31BE6D5FB}" srcOrd="2" destOrd="0" parTransId="{69550D18-5E2E-43CC-A2B9-BAF6613639E1}" sibTransId="{EED24699-7BC9-46FF-97B7-BAD970D08B19}"/>
    <dgm:cxn modelId="{3FCE990E-E693-4C6B-AADF-3FBD0BA51F3E}" type="presOf" srcId="{502C202A-C337-4F5C-867A-E6F23EB0E5E1}" destId="{E0532FFB-69C5-4876-9F5F-9F151FBB66F5}" srcOrd="0" destOrd="2" presId="urn:microsoft.com/office/officeart/2005/8/layout/list1"/>
    <dgm:cxn modelId="{2411E4A4-0299-41B6-A58F-D1E16A225AB6}" srcId="{0AA3ED23-3C1E-4D7C-BA6F-D383792085B5}" destId="{71ABEB76-EB4D-4723-9BF8-CA810C3CC0F9}" srcOrd="0" destOrd="0" parTransId="{D604D332-8B3F-43FB-8A26-797F9FFAABFD}" sibTransId="{3573D8F3-AB6C-489F-B260-179EA855D70D}"/>
    <dgm:cxn modelId="{00562166-1654-4EB1-B74A-CC14671D7893}" srcId="{168452E1-0E96-4711-9B5C-FBE31BE6D5FB}" destId="{7532BAD7-3DDB-473B-B1E9-74B346B03709}" srcOrd="2" destOrd="0" parTransId="{75A61C65-41D8-4EFA-81C3-70EA2178B4DE}" sibTransId="{D17E4138-4B00-4F06-9817-F0771CC85DE7}"/>
    <dgm:cxn modelId="{1B4AC39D-E099-476A-82ED-FD44A1B9F789}" srcId="{71ABEB76-EB4D-4723-9BF8-CA810C3CC0F9}" destId="{313D649A-47BD-4769-AC1A-6F4508FE7527}" srcOrd="1" destOrd="0" parTransId="{B6F6FC06-6DDE-4830-98E1-4B6476FB4E32}" sibTransId="{E6DE95E3-07B2-40E9-82F1-9B141E753710}"/>
    <dgm:cxn modelId="{2EEB2044-BDE4-44FA-8467-46BE4BA6C02C}" type="presOf" srcId="{0AA3ED23-3C1E-4D7C-BA6F-D383792085B5}" destId="{7EDCBA4F-6FCD-4424-9CBA-5810292523E2}" srcOrd="0" destOrd="0" presId="urn:microsoft.com/office/officeart/2005/8/layout/list1"/>
    <dgm:cxn modelId="{DAEF153B-1EE1-4F15-8BC9-4733F37A4CF6}" srcId="{71ABEB76-EB4D-4723-9BF8-CA810C3CC0F9}" destId="{87F9EE1C-592A-44E8-984B-8BE47D42C46F}" srcOrd="0" destOrd="0" parTransId="{310165B4-087D-442A-92E1-83182A1FA48E}" sibTransId="{198B539D-490C-4E3B-A267-0A41CBB0B532}"/>
    <dgm:cxn modelId="{5917145D-9D38-4663-8875-C0BE61F71D4A}" type="presOf" srcId="{313D649A-47BD-4769-AC1A-6F4508FE7527}" destId="{58F03454-5096-491E-93C8-F342923CFA57}" srcOrd="0" destOrd="1" presId="urn:microsoft.com/office/officeart/2005/8/layout/list1"/>
    <dgm:cxn modelId="{87718DED-A3B5-43DC-957A-F35890172C4F}" type="presOf" srcId="{B38ED859-5B39-434D-A679-0282F1B7187B}" destId="{E0532FFB-69C5-4876-9F5F-9F151FBB66F5}" srcOrd="0" destOrd="0" presId="urn:microsoft.com/office/officeart/2005/8/layout/list1"/>
    <dgm:cxn modelId="{85198098-C01C-463C-BC06-4543C0E4919E}" srcId="{AA4DD18F-A854-4F27-B9FB-E3E81B4D0238}" destId="{8A3884DA-1FBD-4D9B-B441-AD8FE13C7C5A}" srcOrd="1" destOrd="0" parTransId="{1B1D8AB0-C56A-4561-AAE4-D67EFB860551}" sibTransId="{AF4D3632-3533-4B76-8E4E-B5C5D8B85DC6}"/>
    <dgm:cxn modelId="{68AB0879-D130-48EF-A8F4-43295E659AA4}" srcId="{168452E1-0E96-4711-9B5C-FBE31BE6D5FB}" destId="{D06FF82A-2A8A-4729-B592-745174D776E1}" srcOrd="0" destOrd="0" parTransId="{A37C1F7D-D8FE-4F12-A26D-8DFEAD98B65A}" sibTransId="{D6491CD7-8DED-4AD8-865C-8F5E801A302A}"/>
    <dgm:cxn modelId="{5C6CEEF4-6722-46FB-9017-6E3BEF352893}" srcId="{0AA3ED23-3C1E-4D7C-BA6F-D383792085B5}" destId="{AA4DD18F-A854-4F27-B9FB-E3E81B4D0238}" srcOrd="1" destOrd="0" parTransId="{152B81AF-E67D-432F-B8D3-F82B8B4A9BEB}" sibTransId="{39E0AD9E-E329-4674-8623-96AE049D132E}"/>
    <dgm:cxn modelId="{0EAA83DB-C63C-412A-BB48-1A4F8DFF3A99}" type="presOf" srcId="{D06FF82A-2A8A-4729-B592-745174D776E1}" destId="{96595028-0850-4952-916C-C340F3293512}" srcOrd="0" destOrd="0" presId="urn:microsoft.com/office/officeart/2005/8/layout/list1"/>
    <dgm:cxn modelId="{97E8FDBE-3A41-4F17-836A-7FF667B3A415}" type="presOf" srcId="{87F9EE1C-592A-44E8-984B-8BE47D42C46F}" destId="{58F03454-5096-491E-93C8-F342923CFA57}" srcOrd="0" destOrd="0" presId="urn:microsoft.com/office/officeart/2005/8/layout/list1"/>
    <dgm:cxn modelId="{D17DB813-39B6-484D-8829-5BF2A23F3F68}" type="presOf" srcId="{71ABEB76-EB4D-4723-9BF8-CA810C3CC0F9}" destId="{7BCEC63B-09E1-4B50-9BF7-F8A1FD7EDEDF}" srcOrd="0" destOrd="0" presId="urn:microsoft.com/office/officeart/2005/8/layout/list1"/>
    <dgm:cxn modelId="{9E7466F2-B388-4C6B-8D30-6864DB3978DD}" type="presOf" srcId="{8A3884DA-1FBD-4D9B-B441-AD8FE13C7C5A}" destId="{E0532FFB-69C5-4876-9F5F-9F151FBB66F5}" srcOrd="0" destOrd="1" presId="urn:microsoft.com/office/officeart/2005/8/layout/list1"/>
    <dgm:cxn modelId="{1502D551-652C-462D-B864-A5378293270B}" srcId="{168452E1-0E96-4711-9B5C-FBE31BE6D5FB}" destId="{139BBA42-E80F-4C63-B847-2013E8081E5E}" srcOrd="1" destOrd="0" parTransId="{AFF8F059-562B-4024-8983-367B5994AF26}" sibTransId="{6EC106D2-6D34-472E-A962-8AAD087D7EB5}"/>
    <dgm:cxn modelId="{7FF8EC0D-D4EE-4B66-9F1F-7BDA7E4995E7}" type="presOf" srcId="{AA4DD18F-A854-4F27-B9FB-E3E81B4D0238}" destId="{AAF80B8E-7CF4-4833-871E-2A2F40FCD7B1}" srcOrd="1" destOrd="0" presId="urn:microsoft.com/office/officeart/2005/8/layout/list1"/>
    <dgm:cxn modelId="{F975E333-2A0F-43EF-A37D-C8E91700FA3F}" type="presOf" srcId="{43C0378F-C35A-4CCD-9228-8E11DFAB1E7F}" destId="{E0532FFB-69C5-4876-9F5F-9F151FBB66F5}" srcOrd="0" destOrd="3" presId="urn:microsoft.com/office/officeart/2005/8/layout/list1"/>
    <dgm:cxn modelId="{74EE5A0F-8164-4FA8-9752-FD364FC729ED}" type="presOf" srcId="{7532BAD7-3DDB-473B-B1E9-74B346B03709}" destId="{96595028-0850-4952-916C-C340F3293512}" srcOrd="0" destOrd="2" presId="urn:microsoft.com/office/officeart/2005/8/layout/list1"/>
    <dgm:cxn modelId="{6F641CE1-20E0-4F0A-912A-21A857D93BCE}" srcId="{AA4DD18F-A854-4F27-B9FB-E3E81B4D0238}" destId="{43C0378F-C35A-4CCD-9228-8E11DFAB1E7F}" srcOrd="3" destOrd="0" parTransId="{919D8958-01D7-4DD7-8150-9EA3775A3E47}" sibTransId="{E0A82B5B-2F39-4F96-BDA1-E371FB44FD03}"/>
    <dgm:cxn modelId="{F8A7A3C6-D652-4990-AF54-04E5D4633130}" type="presOf" srcId="{71ABEB76-EB4D-4723-9BF8-CA810C3CC0F9}" destId="{2ECCC984-4D2C-4C1D-9DC7-A7BF59A7F33D}" srcOrd="1" destOrd="0" presId="urn:microsoft.com/office/officeart/2005/8/layout/list1"/>
    <dgm:cxn modelId="{02320FFC-32FD-4D2C-98B4-8D7EB2E6F39F}" type="presOf" srcId="{139BBA42-E80F-4C63-B847-2013E8081E5E}" destId="{96595028-0850-4952-916C-C340F3293512}" srcOrd="0" destOrd="1" presId="urn:microsoft.com/office/officeart/2005/8/layout/list1"/>
    <dgm:cxn modelId="{4B245968-B20D-410B-8AC1-E4273DF0EF79}" type="presOf" srcId="{168452E1-0E96-4711-9B5C-FBE31BE6D5FB}" destId="{B2445134-1C9B-4339-A3AA-3D9D07D1C52E}" srcOrd="0" destOrd="0" presId="urn:microsoft.com/office/officeart/2005/8/layout/list1"/>
    <dgm:cxn modelId="{7C1FC181-3856-4700-998B-B70A31F733F8}" type="presParOf" srcId="{7EDCBA4F-6FCD-4424-9CBA-5810292523E2}" destId="{7156D304-98E2-4F5D-B6A9-2EB717C9F6F7}" srcOrd="0" destOrd="0" presId="urn:microsoft.com/office/officeart/2005/8/layout/list1"/>
    <dgm:cxn modelId="{CA64E178-9C5C-4359-8691-16D768E9265D}" type="presParOf" srcId="{7156D304-98E2-4F5D-B6A9-2EB717C9F6F7}" destId="{7BCEC63B-09E1-4B50-9BF7-F8A1FD7EDEDF}" srcOrd="0" destOrd="0" presId="urn:microsoft.com/office/officeart/2005/8/layout/list1"/>
    <dgm:cxn modelId="{A93AF8A1-FF77-469D-A8D3-14F097E18A5B}" type="presParOf" srcId="{7156D304-98E2-4F5D-B6A9-2EB717C9F6F7}" destId="{2ECCC984-4D2C-4C1D-9DC7-A7BF59A7F33D}" srcOrd="1" destOrd="0" presId="urn:microsoft.com/office/officeart/2005/8/layout/list1"/>
    <dgm:cxn modelId="{103B688F-FB7B-4F3A-ABA3-CFA60DEB3E1D}" type="presParOf" srcId="{7EDCBA4F-6FCD-4424-9CBA-5810292523E2}" destId="{6F39F01C-0E0E-44D7-A90B-4F8976814A32}" srcOrd="1" destOrd="0" presId="urn:microsoft.com/office/officeart/2005/8/layout/list1"/>
    <dgm:cxn modelId="{1A980F1D-3204-4FAB-8EF6-B5E2180DE60E}" type="presParOf" srcId="{7EDCBA4F-6FCD-4424-9CBA-5810292523E2}" destId="{58F03454-5096-491E-93C8-F342923CFA57}" srcOrd="2" destOrd="0" presId="urn:microsoft.com/office/officeart/2005/8/layout/list1"/>
    <dgm:cxn modelId="{6519AA10-804A-49CF-8E3F-C5BE1B9B3EA7}" type="presParOf" srcId="{7EDCBA4F-6FCD-4424-9CBA-5810292523E2}" destId="{A58986D8-681F-483C-B4E6-C7557D6C0FFE}" srcOrd="3" destOrd="0" presId="urn:microsoft.com/office/officeart/2005/8/layout/list1"/>
    <dgm:cxn modelId="{55E49347-E515-4C24-ABB4-95B7E9622560}" type="presParOf" srcId="{7EDCBA4F-6FCD-4424-9CBA-5810292523E2}" destId="{8789A1AD-2064-47FE-AEA3-2CFE959C1615}" srcOrd="4" destOrd="0" presId="urn:microsoft.com/office/officeart/2005/8/layout/list1"/>
    <dgm:cxn modelId="{88B84BFE-A56D-42E4-9B82-8D79626EA8A2}" type="presParOf" srcId="{8789A1AD-2064-47FE-AEA3-2CFE959C1615}" destId="{393DB0B5-67EF-4FC8-907E-AD0974F871A1}" srcOrd="0" destOrd="0" presId="urn:microsoft.com/office/officeart/2005/8/layout/list1"/>
    <dgm:cxn modelId="{AEF5FB16-EFA3-425F-BC07-55B4B2384A96}" type="presParOf" srcId="{8789A1AD-2064-47FE-AEA3-2CFE959C1615}" destId="{AAF80B8E-7CF4-4833-871E-2A2F40FCD7B1}" srcOrd="1" destOrd="0" presId="urn:microsoft.com/office/officeart/2005/8/layout/list1"/>
    <dgm:cxn modelId="{4137F5AB-8EE2-4307-8A4C-3A25017893A3}" type="presParOf" srcId="{7EDCBA4F-6FCD-4424-9CBA-5810292523E2}" destId="{AFC04F77-DD99-48DD-8AE3-EFF6EE235BF2}" srcOrd="5" destOrd="0" presId="urn:microsoft.com/office/officeart/2005/8/layout/list1"/>
    <dgm:cxn modelId="{F033EB32-2B05-4A2D-B368-2313DDB49C10}" type="presParOf" srcId="{7EDCBA4F-6FCD-4424-9CBA-5810292523E2}" destId="{E0532FFB-69C5-4876-9F5F-9F151FBB66F5}" srcOrd="6" destOrd="0" presId="urn:microsoft.com/office/officeart/2005/8/layout/list1"/>
    <dgm:cxn modelId="{5412A559-C915-439E-83A5-0B2571C3709F}" type="presParOf" srcId="{7EDCBA4F-6FCD-4424-9CBA-5810292523E2}" destId="{8D588B00-2A4B-4628-A6C1-E7BFD9C1EDDB}" srcOrd="7" destOrd="0" presId="urn:microsoft.com/office/officeart/2005/8/layout/list1"/>
    <dgm:cxn modelId="{A2386A28-8C7B-48B9-B5A8-28666AA655A4}" type="presParOf" srcId="{7EDCBA4F-6FCD-4424-9CBA-5810292523E2}" destId="{32CF2474-060D-45D2-96BD-ACE7879A1692}" srcOrd="8" destOrd="0" presId="urn:microsoft.com/office/officeart/2005/8/layout/list1"/>
    <dgm:cxn modelId="{0F7516B3-D44B-400B-9318-9C87CEC46C21}" type="presParOf" srcId="{32CF2474-060D-45D2-96BD-ACE7879A1692}" destId="{B2445134-1C9B-4339-A3AA-3D9D07D1C52E}" srcOrd="0" destOrd="0" presId="urn:microsoft.com/office/officeart/2005/8/layout/list1"/>
    <dgm:cxn modelId="{B1A68DD2-E498-4034-832A-B4E02E6DF81B}" type="presParOf" srcId="{32CF2474-060D-45D2-96BD-ACE7879A1692}" destId="{1481D042-0669-4385-A1E2-24D5907F4C3B}" srcOrd="1" destOrd="0" presId="urn:microsoft.com/office/officeart/2005/8/layout/list1"/>
    <dgm:cxn modelId="{9F676F6F-1F1D-4F5F-A30A-2B2CAA0AC5BC}" type="presParOf" srcId="{7EDCBA4F-6FCD-4424-9CBA-5810292523E2}" destId="{49B0EBBA-69A4-4125-8D94-EDCC3DE09FC7}" srcOrd="9" destOrd="0" presId="urn:microsoft.com/office/officeart/2005/8/layout/list1"/>
    <dgm:cxn modelId="{44CFB957-0A83-4AC8-A49E-BC1D9A6CE7A8}" type="presParOf" srcId="{7EDCBA4F-6FCD-4424-9CBA-5810292523E2}" destId="{96595028-0850-4952-916C-C340F329351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B2A867-6CB3-4F42-8ACD-0B37066A654D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it-IT"/>
        </a:p>
      </dgm:t>
    </dgm:pt>
    <dgm:pt modelId="{153B1353-4ACF-4A0B-A639-A7E03D3A0E5E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Struttura biochimica</a:t>
          </a:r>
        </a:p>
      </dgm:t>
    </dgm:pt>
    <dgm:pt modelId="{E7B624AB-5AD0-44A6-8F4F-86579D37BBF4}" type="parTrans" cxnId="{596DC4B5-1290-4409-9C7B-76E0CB90115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C079CAEA-28CB-4A0C-A116-9686F6D230D5}" type="sibTrans" cxnId="{596DC4B5-1290-4409-9C7B-76E0CB90115F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00C3011C-626D-4CAD-BC84-CB7B3F9236BD}">
      <dgm:prSet/>
      <dgm:spPr/>
      <dgm:t>
        <a:bodyPr/>
        <a:lstStyle/>
        <a:p>
          <a:pPr rtl="0"/>
          <a:r>
            <a:rPr lang="it-IT">
              <a:solidFill>
                <a:schemeClr val="tx1"/>
              </a:solidFill>
            </a:rPr>
            <a:t>Acidi grassi polinsaturi a lunga catena derivati dall’acido α-linolenico.</a:t>
          </a:r>
        </a:p>
      </dgm:t>
    </dgm:pt>
    <dgm:pt modelId="{237CE1C6-A057-4E8A-8DF3-89F07226593D}" type="parTrans" cxnId="{F9D306E2-3077-4994-92BD-CE6F917A9E1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00A4482-0CCD-4A3D-991C-D2F0BD5B0720}" type="sibTrans" cxnId="{F9D306E2-3077-4994-92BD-CE6F917A9E1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851114D-775B-4DEF-8696-85AE3238B756}">
      <dgm:prSet/>
      <dgm:spPr/>
      <dgm:t>
        <a:bodyPr/>
        <a:lstStyle/>
        <a:p>
          <a:pPr rtl="0"/>
          <a:r>
            <a:rPr lang="it-IT" dirty="0">
              <a:solidFill>
                <a:schemeClr val="tx1"/>
              </a:solidFill>
            </a:rPr>
            <a:t>EPA (C20:5 ω-3), DHA (C22:6 ω-3).</a:t>
          </a:r>
        </a:p>
      </dgm:t>
    </dgm:pt>
    <dgm:pt modelId="{1C3519E6-06A1-43EF-AA50-2A58FA88FE60}" type="parTrans" cxnId="{324197AE-0B97-4E15-AEEE-EBCABF679B1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FF37353-F4C3-4DF6-903D-31570C4D120B}" type="sibTrans" cxnId="{324197AE-0B97-4E15-AEEE-EBCABF679B1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491DAFE-474D-4417-8432-C1EF45D59578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Funzioni principali e meccanismi fisiologici</a:t>
          </a:r>
        </a:p>
      </dgm:t>
    </dgm:pt>
    <dgm:pt modelId="{1BF12FAB-5A60-4688-A49E-7570D7FC65A4}" type="parTrans" cxnId="{2E92231A-0346-435C-904C-2EFFE455AD7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C536BE7-0E99-46D7-A0D2-2B5A5167187F}" type="sibTrans" cxnId="{2E92231A-0346-435C-904C-2EFFE455AD71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96F1143-DA39-4909-8704-4D53067BA91F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Antinfiammatorio </a:t>
          </a:r>
          <a:r>
            <a:rPr lang="it-IT" dirty="0">
              <a:solidFill>
                <a:schemeClr val="tx1"/>
              </a:solidFill>
            </a:rPr>
            <a:t>– Competono con ω-6 → ↓</a:t>
          </a:r>
          <a:r>
            <a:rPr lang="it-IT" b="1" dirty="0">
              <a:solidFill>
                <a:schemeClr val="tx1"/>
              </a:solidFill>
            </a:rPr>
            <a:t>  </a:t>
          </a:r>
          <a:r>
            <a:rPr lang="it-IT" dirty="0" err="1">
              <a:solidFill>
                <a:schemeClr val="tx1"/>
              </a:solidFill>
            </a:rPr>
            <a:t>eicosanoidi</a:t>
          </a:r>
          <a:r>
            <a:rPr lang="it-IT" dirty="0">
              <a:solidFill>
                <a:schemeClr val="tx1"/>
              </a:solidFill>
            </a:rPr>
            <a:t> pro-infiammatori derivati dall’acido </a:t>
          </a:r>
          <a:r>
            <a:rPr lang="it-IT" dirty="0" err="1">
              <a:solidFill>
                <a:schemeClr val="tx1"/>
              </a:solidFill>
            </a:rPr>
            <a:t>arachidonico</a:t>
          </a:r>
          <a:r>
            <a:rPr lang="it-IT" dirty="0">
              <a:solidFill>
                <a:schemeClr val="tx1"/>
              </a:solidFill>
            </a:rPr>
            <a:t> (ω-6) (PGE2, LTB4); ↑ mediatori lipidici specializzati pro-</a:t>
          </a:r>
          <a:r>
            <a:rPr lang="it-IT" dirty="0" err="1">
              <a:solidFill>
                <a:schemeClr val="tx1"/>
              </a:solidFill>
            </a:rPr>
            <a:t>resolutivi</a:t>
          </a:r>
          <a:r>
            <a:rPr lang="it-IT" dirty="0">
              <a:solidFill>
                <a:schemeClr val="tx1"/>
              </a:solidFill>
            </a:rPr>
            <a:t> (</a:t>
          </a:r>
          <a:r>
            <a:rPr lang="it-IT" dirty="0" err="1">
              <a:solidFill>
                <a:schemeClr val="tx1"/>
              </a:solidFill>
            </a:rPr>
            <a:t>resolvine</a:t>
          </a:r>
          <a:r>
            <a:rPr lang="it-IT" dirty="0">
              <a:solidFill>
                <a:schemeClr val="tx1"/>
              </a:solidFill>
            </a:rPr>
            <a:t>, </a:t>
          </a:r>
          <a:r>
            <a:rPr lang="it-IT" dirty="0" err="1">
              <a:solidFill>
                <a:schemeClr val="tx1"/>
              </a:solidFill>
            </a:rPr>
            <a:t>protectine</a:t>
          </a:r>
          <a:r>
            <a:rPr lang="it-IT" dirty="0">
              <a:solidFill>
                <a:schemeClr val="tx1"/>
              </a:solidFill>
            </a:rPr>
            <a:t> e </a:t>
          </a:r>
          <a:r>
            <a:rPr lang="it-IT" dirty="0" err="1">
              <a:solidFill>
                <a:schemeClr val="tx1"/>
              </a:solidFill>
            </a:rPr>
            <a:t>maresine</a:t>
          </a:r>
          <a:r>
            <a:rPr lang="it-IT" dirty="0">
              <a:solidFill>
                <a:schemeClr val="tx1"/>
              </a:solidFill>
            </a:rPr>
            <a:t>).</a:t>
          </a:r>
        </a:p>
      </dgm:t>
    </dgm:pt>
    <dgm:pt modelId="{64E78F6D-1F7D-4122-B7B3-1FA6A6017F3C}" type="parTrans" cxnId="{AD9CE424-7DF5-4E47-BAD9-CE2D8E39306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4D8762B-7449-4833-A000-D2F558E17FA2}" type="sibTrans" cxnId="{AD9CE424-7DF5-4E47-BAD9-CE2D8E39306A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C9AEE7A-E997-4819-9443-71FB08577A9D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Immunomodulante</a:t>
          </a:r>
          <a:r>
            <a:rPr lang="it-IT" dirty="0">
              <a:solidFill>
                <a:schemeClr val="tx1"/>
              </a:solidFill>
            </a:rPr>
            <a:t> – Regolano attività linfocitaria e risposta di fase acuta.</a:t>
          </a:r>
        </a:p>
      </dgm:t>
    </dgm:pt>
    <dgm:pt modelId="{8D89A1D1-E861-4643-98B5-4A0EA5063E66}" type="parTrans" cxnId="{7EC967BE-635A-43E8-B522-D2BAC0E325C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ADB573B-6DFD-4083-A0C5-F473F3534765}" type="sibTrans" cxnId="{7EC967BE-635A-43E8-B522-D2BAC0E325C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C1CD3D2-6299-4BB8-886A-345088479042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Vascolare</a:t>
          </a:r>
          <a:r>
            <a:rPr lang="it-IT" dirty="0">
              <a:solidFill>
                <a:schemeClr val="tx1"/>
              </a:solidFill>
            </a:rPr>
            <a:t> – Migliorano fluidità di membrana e microcircolo.</a:t>
          </a:r>
        </a:p>
      </dgm:t>
    </dgm:pt>
    <dgm:pt modelId="{CE0602AF-B777-47C4-BF09-5DEFAADACA3E}" type="parTrans" cxnId="{E4FED855-B4C7-4F04-9503-8BBA16B43F74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57DBDBA-D436-4D90-AA12-AF23854A16BD}" type="sibTrans" cxnId="{E4FED855-B4C7-4F04-9503-8BBA16B43F74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3103523-C2B6-487E-A817-ED1D3B71581B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Metabolico</a:t>
          </a:r>
          <a:r>
            <a:rPr lang="it-IT" dirty="0">
              <a:solidFill>
                <a:schemeClr val="tx1"/>
              </a:solidFill>
            </a:rPr>
            <a:t> – Riduzione trigliceridi e supporto anabolico nel recupero chirurgico.</a:t>
          </a:r>
        </a:p>
      </dgm:t>
    </dgm:pt>
    <dgm:pt modelId="{AEAA96FA-5345-4783-8271-0158AA30532B}" type="parTrans" cxnId="{2EE01993-A5FA-429F-B082-9960B88524A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8EF02E71-9A72-4460-95D6-BFC6FA5ED8F6}" type="sibTrans" cxnId="{2EE01993-A5FA-429F-B082-9960B88524A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6D3AEEB-1A8D-4CB8-82FC-2EE6F8E457EA}">
      <dgm:prSet/>
      <dgm:spPr/>
      <dgm:t>
        <a:bodyPr/>
        <a:lstStyle/>
        <a:p>
          <a:pPr rtl="0"/>
          <a:r>
            <a:rPr lang="it-IT" b="1">
              <a:solidFill>
                <a:schemeClr val="tx1"/>
              </a:solidFill>
            </a:rPr>
            <a:t>Target d’azione</a:t>
          </a:r>
        </a:p>
      </dgm:t>
    </dgm:pt>
    <dgm:pt modelId="{5380481F-22F8-4705-AEA2-27C570CA2CC6}" type="parTrans" cxnId="{6542D992-7884-4B19-A6A4-7936335F8FC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3BCCD73-13F9-4E1E-8820-E7B26BF702EC}" type="sibTrans" cxnId="{6542D992-7884-4B19-A6A4-7936335F8FC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A464177B-C9E0-4FA8-9000-175A1A7A5862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Fegato</a:t>
          </a:r>
          <a:r>
            <a:rPr lang="it-IT" dirty="0">
              <a:solidFill>
                <a:schemeClr val="tx1"/>
              </a:solidFill>
            </a:rPr>
            <a:t> → modulazione sintesi di mediatori infiammatori (IL-6, TNF-α).</a:t>
          </a:r>
        </a:p>
      </dgm:t>
    </dgm:pt>
    <dgm:pt modelId="{3D31246A-1EA5-4784-A1FF-EE20ECD739FB}" type="parTrans" cxnId="{7890547B-7FE2-4367-8599-CD5B2EEB4CF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6E8254B-A9A5-4CC0-AD58-D651304B7F94}" type="sibTrans" cxnId="{7890547B-7FE2-4367-8599-CD5B2EEB4CF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5A85D044-BBE3-497B-B41D-E54DA94B3F46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Sistema immunitario </a:t>
          </a:r>
          <a:r>
            <a:rPr lang="it-IT" dirty="0">
              <a:solidFill>
                <a:schemeClr val="tx1"/>
              </a:solidFill>
            </a:rPr>
            <a:t>→ macrofagi, linfociti.</a:t>
          </a:r>
        </a:p>
      </dgm:t>
    </dgm:pt>
    <dgm:pt modelId="{700AC53A-0290-4C87-AC38-D681B43516F1}" type="parTrans" cxnId="{27F3CEA7-F6D5-493B-AF23-955E0113EDF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2988010-8E36-4443-9D8A-B4248065DACA}" type="sibTrans" cxnId="{27F3CEA7-F6D5-493B-AF23-955E0113EDFB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DC66E164-637D-4EAD-A88F-9A7D74CE0592}">
      <dgm:prSet/>
      <dgm:spPr/>
      <dgm:t>
        <a:bodyPr/>
        <a:lstStyle/>
        <a:p>
          <a:pPr rtl="0"/>
          <a:r>
            <a:rPr lang="it-IT" b="1" dirty="0">
              <a:solidFill>
                <a:schemeClr val="tx1"/>
              </a:solidFill>
            </a:rPr>
            <a:t>Endotelio</a:t>
          </a:r>
          <a:r>
            <a:rPr lang="it-IT" dirty="0">
              <a:solidFill>
                <a:schemeClr val="tx1"/>
              </a:solidFill>
            </a:rPr>
            <a:t> → miglioramento perfusione e ossigenazione.</a:t>
          </a:r>
        </a:p>
      </dgm:t>
    </dgm:pt>
    <dgm:pt modelId="{79B12FE3-DA6B-4377-9290-A4E8B5BC176F}" type="parTrans" cxnId="{2B1860E4-0EC4-4343-AC7F-2A4591D47CBC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B34DBFC-0DEA-4808-B51C-0BD912C3B4B9}" type="sibTrans" cxnId="{2B1860E4-0EC4-4343-AC7F-2A4591D47CBC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38049F6B-B70F-4A6D-B11C-FC603C989318}" type="pres">
      <dgm:prSet presAssocID="{AEB2A867-6CB3-4F42-8ACD-0B37066A654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E0269DD-C68C-4875-8A43-F0A9746F9363}" type="pres">
      <dgm:prSet presAssocID="{153B1353-4ACF-4A0B-A639-A7E03D3A0E5E}" presName="parentLin" presStyleCnt="0"/>
      <dgm:spPr/>
    </dgm:pt>
    <dgm:pt modelId="{F8D08A1D-4E49-46E9-A78A-B2C78EEB6546}" type="pres">
      <dgm:prSet presAssocID="{153B1353-4ACF-4A0B-A639-A7E03D3A0E5E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E8686DA2-A23A-4D10-A8A4-7F35EF199303}" type="pres">
      <dgm:prSet presAssocID="{153B1353-4ACF-4A0B-A639-A7E03D3A0E5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07273B1-8375-4C31-87D1-4FC1C2ECC310}" type="pres">
      <dgm:prSet presAssocID="{153B1353-4ACF-4A0B-A639-A7E03D3A0E5E}" presName="negativeSpace" presStyleCnt="0"/>
      <dgm:spPr/>
    </dgm:pt>
    <dgm:pt modelId="{0B24E95E-01C3-44E4-9291-76A6A97C40BA}" type="pres">
      <dgm:prSet presAssocID="{153B1353-4ACF-4A0B-A639-A7E03D3A0E5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9BB9B0-0FAB-43AC-ADAA-65A1E486F501}" type="pres">
      <dgm:prSet presAssocID="{C079CAEA-28CB-4A0C-A116-9686F6D230D5}" presName="spaceBetweenRectangles" presStyleCnt="0"/>
      <dgm:spPr/>
    </dgm:pt>
    <dgm:pt modelId="{2036D7D0-B4B7-4C85-B954-CD16C97E7625}" type="pres">
      <dgm:prSet presAssocID="{9491DAFE-474D-4417-8432-C1EF45D59578}" presName="parentLin" presStyleCnt="0"/>
      <dgm:spPr/>
    </dgm:pt>
    <dgm:pt modelId="{8554198A-D5BD-4EF4-9689-2AEDF09870CA}" type="pres">
      <dgm:prSet presAssocID="{9491DAFE-474D-4417-8432-C1EF45D59578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D9A0D11E-9E6D-4195-AD12-1029F9446DAD}" type="pres">
      <dgm:prSet presAssocID="{9491DAFE-474D-4417-8432-C1EF45D5957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A03C50-36CE-424E-A34D-0FC6782ACD97}" type="pres">
      <dgm:prSet presAssocID="{9491DAFE-474D-4417-8432-C1EF45D59578}" presName="negativeSpace" presStyleCnt="0"/>
      <dgm:spPr/>
    </dgm:pt>
    <dgm:pt modelId="{D4331DDE-2459-4F2F-9C7A-64E892EC2612}" type="pres">
      <dgm:prSet presAssocID="{9491DAFE-474D-4417-8432-C1EF45D5957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9981E5-CD7A-415D-B6D5-D24C5A897CBB}" type="pres">
      <dgm:prSet presAssocID="{EC536BE7-0E99-46D7-A0D2-2B5A5167187F}" presName="spaceBetweenRectangles" presStyleCnt="0"/>
      <dgm:spPr/>
    </dgm:pt>
    <dgm:pt modelId="{490C785E-F712-4643-BA23-48827DC37D39}" type="pres">
      <dgm:prSet presAssocID="{36D3AEEB-1A8D-4CB8-82FC-2EE6F8E457EA}" presName="parentLin" presStyleCnt="0"/>
      <dgm:spPr/>
    </dgm:pt>
    <dgm:pt modelId="{8D2A692A-CD16-4C1B-A5DF-21E50FBE25CD}" type="pres">
      <dgm:prSet presAssocID="{36D3AEEB-1A8D-4CB8-82FC-2EE6F8E457EA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5CFE0641-3FCB-4103-8CE1-776C8E119819}" type="pres">
      <dgm:prSet presAssocID="{36D3AEEB-1A8D-4CB8-82FC-2EE6F8E457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AEBAA4-2D89-4B50-BFD1-79EA1CBC7F62}" type="pres">
      <dgm:prSet presAssocID="{36D3AEEB-1A8D-4CB8-82FC-2EE6F8E457EA}" presName="negativeSpace" presStyleCnt="0"/>
      <dgm:spPr/>
    </dgm:pt>
    <dgm:pt modelId="{588FD34E-53A2-48A6-AB4A-EFA01B284FE2}" type="pres">
      <dgm:prSet presAssocID="{36D3AEEB-1A8D-4CB8-82FC-2EE6F8E457E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4FED855-B4C7-4F04-9503-8BBA16B43F74}" srcId="{9491DAFE-474D-4417-8432-C1EF45D59578}" destId="{7C1CD3D2-6299-4BB8-886A-345088479042}" srcOrd="2" destOrd="0" parTransId="{CE0602AF-B777-47C4-BF09-5DEFAADACA3E}" sibTransId="{B57DBDBA-D436-4D90-AA12-AF23854A16BD}"/>
    <dgm:cxn modelId="{14004394-A97C-4DFD-A79D-4C163F944987}" type="presOf" srcId="{696F1143-DA39-4909-8704-4D53067BA91F}" destId="{D4331DDE-2459-4F2F-9C7A-64E892EC2612}" srcOrd="0" destOrd="0" presId="urn:microsoft.com/office/officeart/2005/8/layout/list1"/>
    <dgm:cxn modelId="{64434341-36C1-4F6A-B76E-0A6A15371307}" type="presOf" srcId="{36D3AEEB-1A8D-4CB8-82FC-2EE6F8E457EA}" destId="{5CFE0641-3FCB-4103-8CE1-776C8E119819}" srcOrd="1" destOrd="0" presId="urn:microsoft.com/office/officeart/2005/8/layout/list1"/>
    <dgm:cxn modelId="{F9D306E2-3077-4994-92BD-CE6F917A9E19}" srcId="{153B1353-4ACF-4A0B-A639-A7E03D3A0E5E}" destId="{00C3011C-626D-4CAD-BC84-CB7B3F9236BD}" srcOrd="0" destOrd="0" parTransId="{237CE1C6-A057-4E8A-8DF3-89F07226593D}" sibTransId="{500A4482-0CCD-4A3D-991C-D2F0BD5B0720}"/>
    <dgm:cxn modelId="{5AEB6642-BE2A-4E7D-A9D1-DD9FFE66F1CE}" type="presOf" srcId="{7C1CD3D2-6299-4BB8-886A-345088479042}" destId="{D4331DDE-2459-4F2F-9C7A-64E892EC2612}" srcOrd="0" destOrd="2" presId="urn:microsoft.com/office/officeart/2005/8/layout/list1"/>
    <dgm:cxn modelId="{6477B303-CC3C-4340-8E7B-32A1F835A31F}" type="presOf" srcId="{AEB2A867-6CB3-4F42-8ACD-0B37066A654D}" destId="{38049F6B-B70F-4A6D-B11C-FC603C989318}" srcOrd="0" destOrd="0" presId="urn:microsoft.com/office/officeart/2005/8/layout/list1"/>
    <dgm:cxn modelId="{470FD838-0B04-444E-A675-F730B541B121}" type="presOf" srcId="{93103523-C2B6-487E-A817-ED1D3B71581B}" destId="{D4331DDE-2459-4F2F-9C7A-64E892EC2612}" srcOrd="0" destOrd="3" presId="urn:microsoft.com/office/officeart/2005/8/layout/list1"/>
    <dgm:cxn modelId="{27F3CEA7-F6D5-493B-AF23-955E0113EDFB}" srcId="{36D3AEEB-1A8D-4CB8-82FC-2EE6F8E457EA}" destId="{5A85D044-BBE3-497B-B41D-E54DA94B3F46}" srcOrd="1" destOrd="0" parTransId="{700AC53A-0290-4C87-AC38-D681B43516F1}" sibTransId="{B2988010-8E36-4443-9D8A-B4248065DACA}"/>
    <dgm:cxn modelId="{2EE01993-A5FA-429F-B082-9960B88524A9}" srcId="{9491DAFE-474D-4417-8432-C1EF45D59578}" destId="{93103523-C2B6-487E-A817-ED1D3B71581B}" srcOrd="3" destOrd="0" parTransId="{AEAA96FA-5345-4783-8271-0158AA30532B}" sibTransId="{8EF02E71-9A72-4460-95D6-BFC6FA5ED8F6}"/>
    <dgm:cxn modelId="{39ADD4D7-4B9A-4AD5-BF23-0F5BF3D931BA}" type="presOf" srcId="{A464177B-C9E0-4FA8-9000-175A1A7A5862}" destId="{588FD34E-53A2-48A6-AB4A-EFA01B284FE2}" srcOrd="0" destOrd="0" presId="urn:microsoft.com/office/officeart/2005/8/layout/list1"/>
    <dgm:cxn modelId="{2E92231A-0346-435C-904C-2EFFE455AD71}" srcId="{AEB2A867-6CB3-4F42-8ACD-0B37066A654D}" destId="{9491DAFE-474D-4417-8432-C1EF45D59578}" srcOrd="1" destOrd="0" parTransId="{1BF12FAB-5A60-4688-A49E-7570D7FC65A4}" sibTransId="{EC536BE7-0E99-46D7-A0D2-2B5A5167187F}"/>
    <dgm:cxn modelId="{59937EDB-EA03-4CD4-9288-ED640CF3356C}" type="presOf" srcId="{5A85D044-BBE3-497B-B41D-E54DA94B3F46}" destId="{588FD34E-53A2-48A6-AB4A-EFA01B284FE2}" srcOrd="0" destOrd="1" presId="urn:microsoft.com/office/officeart/2005/8/layout/list1"/>
    <dgm:cxn modelId="{D7D94D88-6CDF-4925-801E-3DB1094560A5}" type="presOf" srcId="{36D3AEEB-1A8D-4CB8-82FC-2EE6F8E457EA}" destId="{8D2A692A-CD16-4C1B-A5DF-21E50FBE25CD}" srcOrd="0" destOrd="0" presId="urn:microsoft.com/office/officeart/2005/8/layout/list1"/>
    <dgm:cxn modelId="{C53F8F0E-B8C8-41BC-B3DC-E9D2A9D7AC27}" type="presOf" srcId="{9491DAFE-474D-4417-8432-C1EF45D59578}" destId="{8554198A-D5BD-4EF4-9689-2AEDF09870CA}" srcOrd="0" destOrd="0" presId="urn:microsoft.com/office/officeart/2005/8/layout/list1"/>
    <dgm:cxn modelId="{BF99466D-9A70-4976-8310-3FF468A3EAC2}" type="presOf" srcId="{DC66E164-637D-4EAD-A88F-9A7D74CE0592}" destId="{588FD34E-53A2-48A6-AB4A-EFA01B284FE2}" srcOrd="0" destOrd="2" presId="urn:microsoft.com/office/officeart/2005/8/layout/list1"/>
    <dgm:cxn modelId="{7EC967BE-635A-43E8-B522-D2BAC0E325CB}" srcId="{9491DAFE-474D-4417-8432-C1EF45D59578}" destId="{6C9AEE7A-E997-4819-9443-71FB08577A9D}" srcOrd="1" destOrd="0" parTransId="{8D89A1D1-E861-4643-98B5-4A0EA5063E66}" sibTransId="{3ADB573B-6DFD-4083-A0C5-F473F3534765}"/>
    <dgm:cxn modelId="{2B1860E4-0EC4-4343-AC7F-2A4591D47CBC}" srcId="{36D3AEEB-1A8D-4CB8-82FC-2EE6F8E457EA}" destId="{DC66E164-637D-4EAD-A88F-9A7D74CE0592}" srcOrd="2" destOrd="0" parTransId="{79B12FE3-DA6B-4377-9290-A4E8B5BC176F}" sibTransId="{9B34DBFC-0DEA-4808-B51C-0BD912C3B4B9}"/>
    <dgm:cxn modelId="{324197AE-0B97-4E15-AEEE-EBCABF679B12}" srcId="{153B1353-4ACF-4A0B-A639-A7E03D3A0E5E}" destId="{3851114D-775B-4DEF-8696-85AE3238B756}" srcOrd="1" destOrd="0" parTransId="{1C3519E6-06A1-43EF-AA50-2A58FA88FE60}" sibTransId="{BFF37353-F4C3-4DF6-903D-31570C4D120B}"/>
    <dgm:cxn modelId="{28CECFC3-3C59-443C-8163-1D4A04F08675}" type="presOf" srcId="{3851114D-775B-4DEF-8696-85AE3238B756}" destId="{0B24E95E-01C3-44E4-9291-76A6A97C40BA}" srcOrd="0" destOrd="1" presId="urn:microsoft.com/office/officeart/2005/8/layout/list1"/>
    <dgm:cxn modelId="{4612FADF-6F25-4EC3-8B28-5291D20880DA}" type="presOf" srcId="{153B1353-4ACF-4A0B-A639-A7E03D3A0E5E}" destId="{F8D08A1D-4E49-46E9-A78A-B2C78EEB6546}" srcOrd="0" destOrd="0" presId="urn:microsoft.com/office/officeart/2005/8/layout/list1"/>
    <dgm:cxn modelId="{AD9CE424-7DF5-4E47-BAD9-CE2D8E39306A}" srcId="{9491DAFE-474D-4417-8432-C1EF45D59578}" destId="{696F1143-DA39-4909-8704-4D53067BA91F}" srcOrd="0" destOrd="0" parTransId="{64E78F6D-1F7D-4122-B7B3-1FA6A6017F3C}" sibTransId="{44D8762B-7449-4833-A000-D2F558E17FA2}"/>
    <dgm:cxn modelId="{6D5932F4-0345-4987-ACC1-73ADE3FB7AE2}" type="presOf" srcId="{9491DAFE-474D-4417-8432-C1EF45D59578}" destId="{D9A0D11E-9E6D-4195-AD12-1029F9446DAD}" srcOrd="1" destOrd="0" presId="urn:microsoft.com/office/officeart/2005/8/layout/list1"/>
    <dgm:cxn modelId="{596DC4B5-1290-4409-9C7B-76E0CB90115F}" srcId="{AEB2A867-6CB3-4F42-8ACD-0B37066A654D}" destId="{153B1353-4ACF-4A0B-A639-A7E03D3A0E5E}" srcOrd="0" destOrd="0" parTransId="{E7B624AB-5AD0-44A6-8F4F-86579D37BBF4}" sibTransId="{C079CAEA-28CB-4A0C-A116-9686F6D230D5}"/>
    <dgm:cxn modelId="{C56D21E2-46AC-4C32-859E-DFE1A9BAE823}" type="presOf" srcId="{00C3011C-626D-4CAD-BC84-CB7B3F9236BD}" destId="{0B24E95E-01C3-44E4-9291-76A6A97C40BA}" srcOrd="0" destOrd="0" presId="urn:microsoft.com/office/officeart/2005/8/layout/list1"/>
    <dgm:cxn modelId="{7890547B-7FE2-4367-8599-CD5B2EEB4CFB}" srcId="{36D3AEEB-1A8D-4CB8-82FC-2EE6F8E457EA}" destId="{A464177B-C9E0-4FA8-9000-175A1A7A5862}" srcOrd="0" destOrd="0" parTransId="{3D31246A-1EA5-4784-A1FF-EE20ECD739FB}" sibTransId="{76E8254B-A9A5-4CC0-AD58-D651304B7F94}"/>
    <dgm:cxn modelId="{6542D992-7884-4B19-A6A4-7936335F8FC2}" srcId="{AEB2A867-6CB3-4F42-8ACD-0B37066A654D}" destId="{36D3AEEB-1A8D-4CB8-82FC-2EE6F8E457EA}" srcOrd="2" destOrd="0" parTransId="{5380481F-22F8-4705-AEA2-27C570CA2CC6}" sibTransId="{93BCCD73-13F9-4E1E-8820-E7B26BF702EC}"/>
    <dgm:cxn modelId="{04C74DB3-FC31-4C59-A6B4-726E70B137ED}" type="presOf" srcId="{153B1353-4ACF-4A0B-A639-A7E03D3A0E5E}" destId="{E8686DA2-A23A-4D10-A8A4-7F35EF199303}" srcOrd="1" destOrd="0" presId="urn:microsoft.com/office/officeart/2005/8/layout/list1"/>
    <dgm:cxn modelId="{6720E912-1E2A-4650-B3E0-DD727C05B85B}" type="presOf" srcId="{6C9AEE7A-E997-4819-9443-71FB08577A9D}" destId="{D4331DDE-2459-4F2F-9C7A-64E892EC2612}" srcOrd="0" destOrd="1" presId="urn:microsoft.com/office/officeart/2005/8/layout/list1"/>
    <dgm:cxn modelId="{C5A72449-BAE8-4BF0-81E7-346BF2EE07B3}" type="presParOf" srcId="{38049F6B-B70F-4A6D-B11C-FC603C989318}" destId="{1E0269DD-C68C-4875-8A43-F0A9746F9363}" srcOrd="0" destOrd="0" presId="urn:microsoft.com/office/officeart/2005/8/layout/list1"/>
    <dgm:cxn modelId="{FD25E7A2-5BC6-4435-9CB7-8B5D36B4E543}" type="presParOf" srcId="{1E0269DD-C68C-4875-8A43-F0A9746F9363}" destId="{F8D08A1D-4E49-46E9-A78A-B2C78EEB6546}" srcOrd="0" destOrd="0" presId="urn:microsoft.com/office/officeart/2005/8/layout/list1"/>
    <dgm:cxn modelId="{BA8FC126-77F7-4C06-9F98-E003E327F07E}" type="presParOf" srcId="{1E0269DD-C68C-4875-8A43-F0A9746F9363}" destId="{E8686DA2-A23A-4D10-A8A4-7F35EF199303}" srcOrd="1" destOrd="0" presId="urn:microsoft.com/office/officeart/2005/8/layout/list1"/>
    <dgm:cxn modelId="{90EA6437-C395-4F3C-95B5-82D103FD6C71}" type="presParOf" srcId="{38049F6B-B70F-4A6D-B11C-FC603C989318}" destId="{007273B1-8375-4C31-87D1-4FC1C2ECC310}" srcOrd="1" destOrd="0" presId="urn:microsoft.com/office/officeart/2005/8/layout/list1"/>
    <dgm:cxn modelId="{B815E671-D897-4FD0-A6BF-F253BFBDA365}" type="presParOf" srcId="{38049F6B-B70F-4A6D-B11C-FC603C989318}" destId="{0B24E95E-01C3-44E4-9291-76A6A97C40BA}" srcOrd="2" destOrd="0" presId="urn:microsoft.com/office/officeart/2005/8/layout/list1"/>
    <dgm:cxn modelId="{06B64F14-39DE-4223-8408-9FAA185F5282}" type="presParOf" srcId="{38049F6B-B70F-4A6D-B11C-FC603C989318}" destId="{759BB9B0-0FAB-43AC-ADAA-65A1E486F501}" srcOrd="3" destOrd="0" presId="urn:microsoft.com/office/officeart/2005/8/layout/list1"/>
    <dgm:cxn modelId="{B4AD39C8-D85D-4952-BB3C-A876ADB9ED66}" type="presParOf" srcId="{38049F6B-B70F-4A6D-B11C-FC603C989318}" destId="{2036D7D0-B4B7-4C85-B954-CD16C97E7625}" srcOrd="4" destOrd="0" presId="urn:microsoft.com/office/officeart/2005/8/layout/list1"/>
    <dgm:cxn modelId="{741680AD-8545-4BCF-ADF7-333A9B853D5C}" type="presParOf" srcId="{2036D7D0-B4B7-4C85-B954-CD16C97E7625}" destId="{8554198A-D5BD-4EF4-9689-2AEDF09870CA}" srcOrd="0" destOrd="0" presId="urn:microsoft.com/office/officeart/2005/8/layout/list1"/>
    <dgm:cxn modelId="{EDF52B9C-03F9-48E7-B108-B7158747C5FA}" type="presParOf" srcId="{2036D7D0-B4B7-4C85-B954-CD16C97E7625}" destId="{D9A0D11E-9E6D-4195-AD12-1029F9446DAD}" srcOrd="1" destOrd="0" presId="urn:microsoft.com/office/officeart/2005/8/layout/list1"/>
    <dgm:cxn modelId="{D4F7FB6C-5EFD-46B6-860D-D71945937085}" type="presParOf" srcId="{38049F6B-B70F-4A6D-B11C-FC603C989318}" destId="{6EA03C50-36CE-424E-A34D-0FC6782ACD97}" srcOrd="5" destOrd="0" presId="urn:microsoft.com/office/officeart/2005/8/layout/list1"/>
    <dgm:cxn modelId="{7A05BBB8-4D38-45F0-B24D-D0E80423EBA8}" type="presParOf" srcId="{38049F6B-B70F-4A6D-B11C-FC603C989318}" destId="{D4331DDE-2459-4F2F-9C7A-64E892EC2612}" srcOrd="6" destOrd="0" presId="urn:microsoft.com/office/officeart/2005/8/layout/list1"/>
    <dgm:cxn modelId="{D00417D4-34D7-4CDA-91D4-41E0964C90E0}" type="presParOf" srcId="{38049F6B-B70F-4A6D-B11C-FC603C989318}" destId="{D39981E5-CD7A-415D-B6D5-D24C5A897CBB}" srcOrd="7" destOrd="0" presId="urn:microsoft.com/office/officeart/2005/8/layout/list1"/>
    <dgm:cxn modelId="{85F08CB3-A0ED-4BF6-BE67-DDB66C930219}" type="presParOf" srcId="{38049F6B-B70F-4A6D-B11C-FC603C989318}" destId="{490C785E-F712-4643-BA23-48827DC37D39}" srcOrd="8" destOrd="0" presId="urn:microsoft.com/office/officeart/2005/8/layout/list1"/>
    <dgm:cxn modelId="{AEADB07B-914B-43C4-B1D6-A6D9240F6E4E}" type="presParOf" srcId="{490C785E-F712-4643-BA23-48827DC37D39}" destId="{8D2A692A-CD16-4C1B-A5DF-21E50FBE25CD}" srcOrd="0" destOrd="0" presId="urn:microsoft.com/office/officeart/2005/8/layout/list1"/>
    <dgm:cxn modelId="{3C6ADC1C-4BEC-4E24-8432-1C90CECADC33}" type="presParOf" srcId="{490C785E-F712-4643-BA23-48827DC37D39}" destId="{5CFE0641-3FCB-4103-8CE1-776C8E119819}" srcOrd="1" destOrd="0" presId="urn:microsoft.com/office/officeart/2005/8/layout/list1"/>
    <dgm:cxn modelId="{55B62ADF-3D92-4F07-9A28-3199AB20823F}" type="presParOf" srcId="{38049F6B-B70F-4A6D-B11C-FC603C989318}" destId="{2BAEBAA4-2D89-4B50-BFD1-79EA1CBC7F62}" srcOrd="9" destOrd="0" presId="urn:microsoft.com/office/officeart/2005/8/layout/list1"/>
    <dgm:cxn modelId="{BD6259DE-2512-46CC-94FA-8AF968282069}" type="presParOf" srcId="{38049F6B-B70F-4A6D-B11C-FC603C989318}" destId="{588FD34E-53A2-48A6-AB4A-EFA01B284FE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561416-937A-4B9C-9BE6-8AA32637DCCB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078FC7B8-2B5D-471C-8990-7723E05476D6}">
      <dgm:prSet/>
      <dgm:spPr/>
      <dgm:t>
        <a:bodyPr/>
        <a:lstStyle/>
        <a:p>
          <a:pPr rtl="0"/>
          <a:r>
            <a:rPr lang="it-IT" dirty="0"/>
            <a:t>L’obesità è associata a infiammazione cronica di basso grado e disfunzione </a:t>
          </a:r>
          <a:r>
            <a:rPr lang="it-IT" dirty="0" err="1"/>
            <a:t>immuno</a:t>
          </a:r>
          <a:r>
            <a:rPr lang="it-IT" dirty="0"/>
            <a:t>‑metabolica oltre a possibili alterazioni dello stato nutrizionale (</a:t>
          </a:r>
          <a:r>
            <a:rPr lang="it-IT" dirty="0" err="1"/>
            <a:t>sarcopenia</a:t>
          </a:r>
          <a:r>
            <a:rPr lang="it-IT" dirty="0"/>
            <a:t>, deficit nutrizionali)</a:t>
          </a:r>
        </a:p>
      </dgm:t>
    </dgm:pt>
    <dgm:pt modelId="{71C20E9A-79D8-4D13-935E-B472F9BB3D8B}" type="parTrans" cxnId="{48665AF1-3A48-46C1-B78D-F1B807F5CB09}">
      <dgm:prSet/>
      <dgm:spPr/>
      <dgm:t>
        <a:bodyPr/>
        <a:lstStyle/>
        <a:p>
          <a:endParaRPr lang="it-IT"/>
        </a:p>
      </dgm:t>
    </dgm:pt>
    <dgm:pt modelId="{64C62219-E986-4CC7-9E3A-EB9F48626576}" type="sibTrans" cxnId="{48665AF1-3A48-46C1-B78D-F1B807F5CB09}">
      <dgm:prSet/>
      <dgm:spPr/>
      <dgm:t>
        <a:bodyPr/>
        <a:lstStyle/>
        <a:p>
          <a:endParaRPr lang="it-IT"/>
        </a:p>
      </dgm:t>
    </dgm:pt>
    <dgm:pt modelId="{7E9FDEA6-114E-464D-91E5-17BAB047778A}">
      <dgm:prSet/>
      <dgm:spPr/>
      <dgm:t>
        <a:bodyPr/>
        <a:lstStyle/>
        <a:p>
          <a:pPr rtl="0"/>
          <a:r>
            <a:rPr lang="it-IT" dirty="0"/>
            <a:t>La chirurgia maggiore su questo terreno può aumentare il rischio di complicanze</a:t>
          </a:r>
        </a:p>
      </dgm:t>
    </dgm:pt>
    <dgm:pt modelId="{818B18D1-AE23-4930-A369-4E1284D6C49F}" type="parTrans" cxnId="{82E504CE-ADBC-45A3-BE3E-CD6257E5BB84}">
      <dgm:prSet/>
      <dgm:spPr/>
      <dgm:t>
        <a:bodyPr/>
        <a:lstStyle/>
        <a:p>
          <a:endParaRPr lang="it-IT"/>
        </a:p>
      </dgm:t>
    </dgm:pt>
    <dgm:pt modelId="{3C359467-B921-472F-BE03-35D86C5E899C}" type="sibTrans" cxnId="{82E504CE-ADBC-45A3-BE3E-CD6257E5BB84}">
      <dgm:prSet/>
      <dgm:spPr/>
      <dgm:t>
        <a:bodyPr/>
        <a:lstStyle/>
        <a:p>
          <a:endParaRPr lang="it-IT"/>
        </a:p>
      </dgm:t>
    </dgm:pt>
    <dgm:pt modelId="{B3ED2886-3E23-493F-BD82-890E7E181299}">
      <dgm:prSet/>
      <dgm:spPr/>
      <dgm:t>
        <a:bodyPr/>
        <a:lstStyle/>
        <a:p>
          <a:r>
            <a:rPr lang="it-IT" b="1" i="1" dirty="0">
              <a:solidFill>
                <a:srgbClr val="2E3D92"/>
              </a:solidFill>
            </a:rPr>
            <a:t>Razionale</a:t>
          </a:r>
          <a:endParaRPr lang="it-IT" dirty="0"/>
        </a:p>
      </dgm:t>
    </dgm:pt>
    <dgm:pt modelId="{0FC44819-3B86-41F9-989C-EEF6187F4F64}" type="parTrans" cxnId="{54724EF8-6CFC-4CE8-BEB5-AB86D8496DCE}">
      <dgm:prSet/>
      <dgm:spPr/>
      <dgm:t>
        <a:bodyPr/>
        <a:lstStyle/>
        <a:p>
          <a:endParaRPr lang="it-IT"/>
        </a:p>
      </dgm:t>
    </dgm:pt>
    <dgm:pt modelId="{A3927E7A-D3FA-4183-B83D-A333AB27D334}" type="sibTrans" cxnId="{54724EF8-6CFC-4CE8-BEB5-AB86D8496DCE}">
      <dgm:prSet/>
      <dgm:spPr/>
      <dgm:t>
        <a:bodyPr/>
        <a:lstStyle/>
        <a:p>
          <a:endParaRPr lang="it-IT"/>
        </a:p>
      </dgm:t>
    </dgm:pt>
    <dgm:pt modelId="{69F3B47F-2452-4F85-9AF2-28362360D2FE}">
      <dgm:prSet/>
      <dgm:spPr/>
      <dgm:t>
        <a:bodyPr/>
        <a:lstStyle/>
        <a:p>
          <a:pPr rtl="0"/>
          <a:r>
            <a:rPr lang="it-IT" dirty="0"/>
            <a:t>La chirurgia </a:t>
          </a:r>
          <a:r>
            <a:rPr lang="it-IT" dirty="0" err="1"/>
            <a:t>bariatrica</a:t>
          </a:r>
          <a:r>
            <a:rPr lang="it-IT" dirty="0"/>
            <a:t> è spesso in elezione (margine per ottimizzazione preoperatoria)</a:t>
          </a:r>
        </a:p>
      </dgm:t>
    </dgm:pt>
    <dgm:pt modelId="{C9264CF8-FA05-4C22-B983-C814A2903719}" type="parTrans" cxnId="{C9E5BDA5-8A22-41F8-978F-6FF80D66EEB9}">
      <dgm:prSet/>
      <dgm:spPr/>
      <dgm:t>
        <a:bodyPr/>
        <a:lstStyle/>
        <a:p>
          <a:endParaRPr lang="it-IT"/>
        </a:p>
      </dgm:t>
    </dgm:pt>
    <dgm:pt modelId="{F4A976CF-A805-4EBD-B898-26FE5DF2360B}" type="sibTrans" cxnId="{C9E5BDA5-8A22-41F8-978F-6FF80D66EEB9}">
      <dgm:prSet/>
      <dgm:spPr/>
      <dgm:t>
        <a:bodyPr/>
        <a:lstStyle/>
        <a:p>
          <a:endParaRPr lang="it-IT"/>
        </a:p>
      </dgm:t>
    </dgm:pt>
    <dgm:pt modelId="{4BFE7EBC-58E2-4E83-B6D7-0C2F41218416}" type="pres">
      <dgm:prSet presAssocID="{FC561416-937A-4B9C-9BE6-8AA32637DCC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1A1A6562-AAC7-4541-91FA-A5946EDA8FC9}" type="pres">
      <dgm:prSet presAssocID="{B3ED2886-3E23-493F-BD82-890E7E181299}" presName="thickLine" presStyleLbl="alignNode1" presStyleIdx="0" presStyleCnt="1"/>
      <dgm:spPr/>
    </dgm:pt>
    <dgm:pt modelId="{898B5E19-09D6-463F-9810-9B8DA3DE2A83}" type="pres">
      <dgm:prSet presAssocID="{B3ED2886-3E23-493F-BD82-890E7E181299}" presName="horz1" presStyleCnt="0"/>
      <dgm:spPr/>
    </dgm:pt>
    <dgm:pt modelId="{7F158414-8B8A-4E1A-AC86-1C8E7D0AABE1}" type="pres">
      <dgm:prSet presAssocID="{B3ED2886-3E23-493F-BD82-890E7E181299}" presName="tx1" presStyleLbl="revTx" presStyleIdx="0" presStyleCnt="4"/>
      <dgm:spPr/>
      <dgm:t>
        <a:bodyPr/>
        <a:lstStyle/>
        <a:p>
          <a:endParaRPr lang="it-IT"/>
        </a:p>
      </dgm:t>
    </dgm:pt>
    <dgm:pt modelId="{36D1DCED-3ED7-4245-B815-2526373044AF}" type="pres">
      <dgm:prSet presAssocID="{B3ED2886-3E23-493F-BD82-890E7E181299}" presName="vert1" presStyleCnt="0"/>
      <dgm:spPr/>
    </dgm:pt>
    <dgm:pt modelId="{41FCF169-5249-48F6-9582-C8D25FE31DA3}" type="pres">
      <dgm:prSet presAssocID="{078FC7B8-2B5D-471C-8990-7723E05476D6}" presName="vertSpace2a" presStyleCnt="0"/>
      <dgm:spPr/>
    </dgm:pt>
    <dgm:pt modelId="{6B3F605C-3347-47B1-B242-36C3631F7C05}" type="pres">
      <dgm:prSet presAssocID="{078FC7B8-2B5D-471C-8990-7723E05476D6}" presName="horz2" presStyleCnt="0"/>
      <dgm:spPr/>
    </dgm:pt>
    <dgm:pt modelId="{16E30EF4-3F51-47FC-A706-D1C3F1EC1B4A}" type="pres">
      <dgm:prSet presAssocID="{078FC7B8-2B5D-471C-8990-7723E05476D6}" presName="horzSpace2" presStyleCnt="0"/>
      <dgm:spPr/>
    </dgm:pt>
    <dgm:pt modelId="{17A5AC50-3991-4816-97D0-B4202B09605A}" type="pres">
      <dgm:prSet presAssocID="{078FC7B8-2B5D-471C-8990-7723E05476D6}" presName="tx2" presStyleLbl="revTx" presStyleIdx="1" presStyleCnt="4"/>
      <dgm:spPr/>
      <dgm:t>
        <a:bodyPr/>
        <a:lstStyle/>
        <a:p>
          <a:endParaRPr lang="it-IT"/>
        </a:p>
      </dgm:t>
    </dgm:pt>
    <dgm:pt modelId="{5FF0858C-13BF-4F67-B0BA-312AE68B3E93}" type="pres">
      <dgm:prSet presAssocID="{078FC7B8-2B5D-471C-8990-7723E05476D6}" presName="vert2" presStyleCnt="0"/>
      <dgm:spPr/>
    </dgm:pt>
    <dgm:pt modelId="{0C251771-074B-4955-8382-AB015AA81BF6}" type="pres">
      <dgm:prSet presAssocID="{078FC7B8-2B5D-471C-8990-7723E05476D6}" presName="thinLine2b" presStyleLbl="callout" presStyleIdx="0" presStyleCnt="3"/>
      <dgm:spPr/>
    </dgm:pt>
    <dgm:pt modelId="{151E25D5-2C13-4139-B0A3-4E8AE1F285F5}" type="pres">
      <dgm:prSet presAssocID="{078FC7B8-2B5D-471C-8990-7723E05476D6}" presName="vertSpace2b" presStyleCnt="0"/>
      <dgm:spPr/>
    </dgm:pt>
    <dgm:pt modelId="{29D128B3-02AA-4B32-9808-5F75B0A66E64}" type="pres">
      <dgm:prSet presAssocID="{7E9FDEA6-114E-464D-91E5-17BAB047778A}" presName="horz2" presStyleCnt="0"/>
      <dgm:spPr/>
    </dgm:pt>
    <dgm:pt modelId="{5D23F6F7-F1D4-44D7-A989-33C8F47CF0F8}" type="pres">
      <dgm:prSet presAssocID="{7E9FDEA6-114E-464D-91E5-17BAB047778A}" presName="horzSpace2" presStyleCnt="0"/>
      <dgm:spPr/>
    </dgm:pt>
    <dgm:pt modelId="{2ACEC235-3B4A-403A-AB90-98A67426C0F1}" type="pres">
      <dgm:prSet presAssocID="{7E9FDEA6-114E-464D-91E5-17BAB047778A}" presName="tx2" presStyleLbl="revTx" presStyleIdx="2" presStyleCnt="4"/>
      <dgm:spPr/>
      <dgm:t>
        <a:bodyPr/>
        <a:lstStyle/>
        <a:p>
          <a:endParaRPr lang="it-IT"/>
        </a:p>
      </dgm:t>
    </dgm:pt>
    <dgm:pt modelId="{936EC566-60DA-4F74-BC2F-7E61485D83DA}" type="pres">
      <dgm:prSet presAssocID="{7E9FDEA6-114E-464D-91E5-17BAB047778A}" presName="vert2" presStyleCnt="0"/>
      <dgm:spPr/>
    </dgm:pt>
    <dgm:pt modelId="{D5E1D9BF-94C1-4E75-A038-42A74D9BBF21}" type="pres">
      <dgm:prSet presAssocID="{7E9FDEA6-114E-464D-91E5-17BAB047778A}" presName="thinLine2b" presStyleLbl="callout" presStyleIdx="1" presStyleCnt="3"/>
      <dgm:spPr/>
    </dgm:pt>
    <dgm:pt modelId="{7F27ACFB-311D-4B25-A02A-0FE11FDDD0DF}" type="pres">
      <dgm:prSet presAssocID="{7E9FDEA6-114E-464D-91E5-17BAB047778A}" presName="vertSpace2b" presStyleCnt="0"/>
      <dgm:spPr/>
    </dgm:pt>
    <dgm:pt modelId="{CC9C2745-9531-4B6A-AD7C-5EDB71E4EB96}" type="pres">
      <dgm:prSet presAssocID="{69F3B47F-2452-4F85-9AF2-28362360D2FE}" presName="horz2" presStyleCnt="0"/>
      <dgm:spPr/>
    </dgm:pt>
    <dgm:pt modelId="{97B32566-CACA-485C-B6D1-49CAAFC551CC}" type="pres">
      <dgm:prSet presAssocID="{69F3B47F-2452-4F85-9AF2-28362360D2FE}" presName="horzSpace2" presStyleCnt="0"/>
      <dgm:spPr/>
    </dgm:pt>
    <dgm:pt modelId="{ECA29DB2-7F4A-4CBD-A6BF-36C40CF53DF9}" type="pres">
      <dgm:prSet presAssocID="{69F3B47F-2452-4F85-9AF2-28362360D2FE}" presName="tx2" presStyleLbl="revTx" presStyleIdx="3" presStyleCnt="4"/>
      <dgm:spPr/>
      <dgm:t>
        <a:bodyPr/>
        <a:lstStyle/>
        <a:p>
          <a:endParaRPr lang="it-IT"/>
        </a:p>
      </dgm:t>
    </dgm:pt>
    <dgm:pt modelId="{F2320587-8BFA-485E-8BA0-55457D7C206A}" type="pres">
      <dgm:prSet presAssocID="{69F3B47F-2452-4F85-9AF2-28362360D2FE}" presName="vert2" presStyleCnt="0"/>
      <dgm:spPr/>
    </dgm:pt>
    <dgm:pt modelId="{F9716067-6179-491A-9485-173D01CD9CF8}" type="pres">
      <dgm:prSet presAssocID="{69F3B47F-2452-4F85-9AF2-28362360D2FE}" presName="thinLine2b" presStyleLbl="callout" presStyleIdx="2" presStyleCnt="3"/>
      <dgm:spPr/>
    </dgm:pt>
    <dgm:pt modelId="{A9A5159D-1360-483D-BBB8-8E5B58E1BCA2}" type="pres">
      <dgm:prSet presAssocID="{69F3B47F-2452-4F85-9AF2-28362360D2FE}" presName="vertSpace2b" presStyleCnt="0"/>
      <dgm:spPr/>
    </dgm:pt>
  </dgm:ptLst>
  <dgm:cxnLst>
    <dgm:cxn modelId="{54724EF8-6CFC-4CE8-BEB5-AB86D8496DCE}" srcId="{FC561416-937A-4B9C-9BE6-8AA32637DCCB}" destId="{B3ED2886-3E23-493F-BD82-890E7E181299}" srcOrd="0" destOrd="0" parTransId="{0FC44819-3B86-41F9-989C-EEF6187F4F64}" sibTransId="{A3927E7A-D3FA-4183-B83D-A333AB27D334}"/>
    <dgm:cxn modelId="{A721C8EF-47D4-4560-837D-86B775150E5D}" type="presOf" srcId="{FC561416-937A-4B9C-9BE6-8AA32637DCCB}" destId="{4BFE7EBC-58E2-4E83-B6D7-0C2F41218416}" srcOrd="0" destOrd="0" presId="urn:microsoft.com/office/officeart/2008/layout/LinedList"/>
    <dgm:cxn modelId="{90E18004-3657-4F78-872E-D5E3C7E9001C}" type="presOf" srcId="{69F3B47F-2452-4F85-9AF2-28362360D2FE}" destId="{ECA29DB2-7F4A-4CBD-A6BF-36C40CF53DF9}" srcOrd="0" destOrd="0" presId="urn:microsoft.com/office/officeart/2008/layout/LinedList"/>
    <dgm:cxn modelId="{48665AF1-3A48-46C1-B78D-F1B807F5CB09}" srcId="{B3ED2886-3E23-493F-BD82-890E7E181299}" destId="{078FC7B8-2B5D-471C-8990-7723E05476D6}" srcOrd="0" destOrd="0" parTransId="{71C20E9A-79D8-4D13-935E-B472F9BB3D8B}" sibTransId="{64C62219-E986-4CC7-9E3A-EB9F48626576}"/>
    <dgm:cxn modelId="{1F1FFC5D-74C3-4EEA-8D62-C148D6DE19D6}" type="presOf" srcId="{078FC7B8-2B5D-471C-8990-7723E05476D6}" destId="{17A5AC50-3991-4816-97D0-B4202B09605A}" srcOrd="0" destOrd="0" presId="urn:microsoft.com/office/officeart/2008/layout/LinedList"/>
    <dgm:cxn modelId="{158F02E3-CEAA-46DA-AFEA-437557D38AA1}" type="presOf" srcId="{7E9FDEA6-114E-464D-91E5-17BAB047778A}" destId="{2ACEC235-3B4A-403A-AB90-98A67426C0F1}" srcOrd="0" destOrd="0" presId="urn:microsoft.com/office/officeart/2008/layout/LinedList"/>
    <dgm:cxn modelId="{82E504CE-ADBC-45A3-BE3E-CD6257E5BB84}" srcId="{B3ED2886-3E23-493F-BD82-890E7E181299}" destId="{7E9FDEA6-114E-464D-91E5-17BAB047778A}" srcOrd="1" destOrd="0" parTransId="{818B18D1-AE23-4930-A369-4E1284D6C49F}" sibTransId="{3C359467-B921-472F-BE03-35D86C5E899C}"/>
    <dgm:cxn modelId="{20B6E3BF-9218-40E7-9109-45CB39BD55F2}" type="presOf" srcId="{B3ED2886-3E23-493F-BD82-890E7E181299}" destId="{7F158414-8B8A-4E1A-AC86-1C8E7D0AABE1}" srcOrd="0" destOrd="0" presId="urn:microsoft.com/office/officeart/2008/layout/LinedList"/>
    <dgm:cxn modelId="{C9E5BDA5-8A22-41F8-978F-6FF80D66EEB9}" srcId="{B3ED2886-3E23-493F-BD82-890E7E181299}" destId="{69F3B47F-2452-4F85-9AF2-28362360D2FE}" srcOrd="2" destOrd="0" parTransId="{C9264CF8-FA05-4C22-B983-C814A2903719}" sibTransId="{F4A976CF-A805-4EBD-B898-26FE5DF2360B}"/>
    <dgm:cxn modelId="{D7C16EB0-05FA-4501-9E20-37723ECC05AF}" type="presParOf" srcId="{4BFE7EBC-58E2-4E83-B6D7-0C2F41218416}" destId="{1A1A6562-AAC7-4541-91FA-A5946EDA8FC9}" srcOrd="0" destOrd="0" presId="urn:microsoft.com/office/officeart/2008/layout/LinedList"/>
    <dgm:cxn modelId="{4D1417CC-6FD1-412E-8DEF-8F115CD698E8}" type="presParOf" srcId="{4BFE7EBC-58E2-4E83-B6D7-0C2F41218416}" destId="{898B5E19-09D6-463F-9810-9B8DA3DE2A83}" srcOrd="1" destOrd="0" presId="urn:microsoft.com/office/officeart/2008/layout/LinedList"/>
    <dgm:cxn modelId="{1DB37DC4-878B-4A97-8A41-D6A9D46AF553}" type="presParOf" srcId="{898B5E19-09D6-463F-9810-9B8DA3DE2A83}" destId="{7F158414-8B8A-4E1A-AC86-1C8E7D0AABE1}" srcOrd="0" destOrd="0" presId="urn:microsoft.com/office/officeart/2008/layout/LinedList"/>
    <dgm:cxn modelId="{FB662119-2747-42C8-927F-9567FF712DFC}" type="presParOf" srcId="{898B5E19-09D6-463F-9810-9B8DA3DE2A83}" destId="{36D1DCED-3ED7-4245-B815-2526373044AF}" srcOrd="1" destOrd="0" presId="urn:microsoft.com/office/officeart/2008/layout/LinedList"/>
    <dgm:cxn modelId="{3B2A9C0C-A86A-40BC-A634-392951C36C05}" type="presParOf" srcId="{36D1DCED-3ED7-4245-B815-2526373044AF}" destId="{41FCF169-5249-48F6-9582-C8D25FE31DA3}" srcOrd="0" destOrd="0" presId="urn:microsoft.com/office/officeart/2008/layout/LinedList"/>
    <dgm:cxn modelId="{AB584F97-18B2-4942-8CE6-5458175351B2}" type="presParOf" srcId="{36D1DCED-3ED7-4245-B815-2526373044AF}" destId="{6B3F605C-3347-47B1-B242-36C3631F7C05}" srcOrd="1" destOrd="0" presId="urn:microsoft.com/office/officeart/2008/layout/LinedList"/>
    <dgm:cxn modelId="{900DE8AA-04F3-4846-8B77-8148DDF79DE0}" type="presParOf" srcId="{6B3F605C-3347-47B1-B242-36C3631F7C05}" destId="{16E30EF4-3F51-47FC-A706-D1C3F1EC1B4A}" srcOrd="0" destOrd="0" presId="urn:microsoft.com/office/officeart/2008/layout/LinedList"/>
    <dgm:cxn modelId="{C6F434FF-D287-49CD-A600-63FD3605851D}" type="presParOf" srcId="{6B3F605C-3347-47B1-B242-36C3631F7C05}" destId="{17A5AC50-3991-4816-97D0-B4202B09605A}" srcOrd="1" destOrd="0" presId="urn:microsoft.com/office/officeart/2008/layout/LinedList"/>
    <dgm:cxn modelId="{3628EB37-AA0F-4F73-8BC6-02FDCF36F58C}" type="presParOf" srcId="{6B3F605C-3347-47B1-B242-36C3631F7C05}" destId="{5FF0858C-13BF-4F67-B0BA-312AE68B3E93}" srcOrd="2" destOrd="0" presId="urn:microsoft.com/office/officeart/2008/layout/LinedList"/>
    <dgm:cxn modelId="{71DC1665-8603-4F5E-834C-2971C5558BA5}" type="presParOf" srcId="{36D1DCED-3ED7-4245-B815-2526373044AF}" destId="{0C251771-074B-4955-8382-AB015AA81BF6}" srcOrd="2" destOrd="0" presId="urn:microsoft.com/office/officeart/2008/layout/LinedList"/>
    <dgm:cxn modelId="{E7906C21-D676-45E1-974E-E45A265876DE}" type="presParOf" srcId="{36D1DCED-3ED7-4245-B815-2526373044AF}" destId="{151E25D5-2C13-4139-B0A3-4E8AE1F285F5}" srcOrd="3" destOrd="0" presId="urn:microsoft.com/office/officeart/2008/layout/LinedList"/>
    <dgm:cxn modelId="{FEC6E986-FCB7-4623-87C6-31E1CC91ECC4}" type="presParOf" srcId="{36D1DCED-3ED7-4245-B815-2526373044AF}" destId="{29D128B3-02AA-4B32-9808-5F75B0A66E64}" srcOrd="4" destOrd="0" presId="urn:microsoft.com/office/officeart/2008/layout/LinedList"/>
    <dgm:cxn modelId="{CC27F68D-0F56-411F-ACA8-9B9DA235A65D}" type="presParOf" srcId="{29D128B3-02AA-4B32-9808-5F75B0A66E64}" destId="{5D23F6F7-F1D4-44D7-A989-33C8F47CF0F8}" srcOrd="0" destOrd="0" presId="urn:microsoft.com/office/officeart/2008/layout/LinedList"/>
    <dgm:cxn modelId="{30BE5375-2C13-45C2-8F5C-AB15B41B708A}" type="presParOf" srcId="{29D128B3-02AA-4B32-9808-5F75B0A66E64}" destId="{2ACEC235-3B4A-403A-AB90-98A67426C0F1}" srcOrd="1" destOrd="0" presId="urn:microsoft.com/office/officeart/2008/layout/LinedList"/>
    <dgm:cxn modelId="{70032098-819D-4B81-98BC-24FFB909F8AF}" type="presParOf" srcId="{29D128B3-02AA-4B32-9808-5F75B0A66E64}" destId="{936EC566-60DA-4F74-BC2F-7E61485D83DA}" srcOrd="2" destOrd="0" presId="urn:microsoft.com/office/officeart/2008/layout/LinedList"/>
    <dgm:cxn modelId="{393DD571-7F60-4AAA-949D-740AD87A959E}" type="presParOf" srcId="{36D1DCED-3ED7-4245-B815-2526373044AF}" destId="{D5E1D9BF-94C1-4E75-A038-42A74D9BBF21}" srcOrd="5" destOrd="0" presId="urn:microsoft.com/office/officeart/2008/layout/LinedList"/>
    <dgm:cxn modelId="{470C2819-70AC-47FC-B7AE-789BF52A80E8}" type="presParOf" srcId="{36D1DCED-3ED7-4245-B815-2526373044AF}" destId="{7F27ACFB-311D-4B25-A02A-0FE11FDDD0DF}" srcOrd="6" destOrd="0" presId="urn:microsoft.com/office/officeart/2008/layout/LinedList"/>
    <dgm:cxn modelId="{A760A453-32C7-41EF-A469-50C263CCDC04}" type="presParOf" srcId="{36D1DCED-3ED7-4245-B815-2526373044AF}" destId="{CC9C2745-9531-4B6A-AD7C-5EDB71E4EB96}" srcOrd="7" destOrd="0" presId="urn:microsoft.com/office/officeart/2008/layout/LinedList"/>
    <dgm:cxn modelId="{20EB7748-5C90-456E-829A-0DFA9704CD2F}" type="presParOf" srcId="{CC9C2745-9531-4B6A-AD7C-5EDB71E4EB96}" destId="{97B32566-CACA-485C-B6D1-49CAAFC551CC}" srcOrd="0" destOrd="0" presId="urn:microsoft.com/office/officeart/2008/layout/LinedList"/>
    <dgm:cxn modelId="{2F40B0FD-1466-4F21-9272-D0F6548AEB50}" type="presParOf" srcId="{CC9C2745-9531-4B6A-AD7C-5EDB71E4EB96}" destId="{ECA29DB2-7F4A-4CBD-A6BF-36C40CF53DF9}" srcOrd="1" destOrd="0" presId="urn:microsoft.com/office/officeart/2008/layout/LinedList"/>
    <dgm:cxn modelId="{4FBE84E8-6778-41C1-98B6-EFEF6B62681E}" type="presParOf" srcId="{CC9C2745-9531-4B6A-AD7C-5EDB71E4EB96}" destId="{F2320587-8BFA-485E-8BA0-55457D7C206A}" srcOrd="2" destOrd="0" presId="urn:microsoft.com/office/officeart/2008/layout/LinedList"/>
    <dgm:cxn modelId="{D942CAFA-9586-44AE-89DB-C66090BA33EC}" type="presParOf" srcId="{36D1DCED-3ED7-4245-B815-2526373044AF}" destId="{F9716067-6179-491A-9485-173D01CD9CF8}" srcOrd="8" destOrd="0" presId="urn:microsoft.com/office/officeart/2008/layout/LinedList"/>
    <dgm:cxn modelId="{39F803E1-0AFE-4282-8DE0-DDD3DFA9A368}" type="presParOf" srcId="{36D1DCED-3ED7-4245-B815-2526373044AF}" destId="{A9A5159D-1360-483D-BBB8-8E5B58E1BCA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D0DD7-E6E6-4FFC-A698-7E5D901B9713}">
      <dsp:nvSpPr>
        <dsp:cNvPr id="0" name=""/>
        <dsp:cNvSpPr/>
      </dsp:nvSpPr>
      <dsp:spPr>
        <a:xfrm>
          <a:off x="0" y="218756"/>
          <a:ext cx="4779635" cy="1389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953" tIns="291592" rIns="370953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/>
            <a:t>L’</a:t>
          </a:r>
          <a:r>
            <a:rPr lang="it-IT" sz="1400" b="1" kern="1200" dirty="0" err="1"/>
            <a:t>immunonutrizione</a:t>
          </a:r>
          <a:r>
            <a:rPr lang="it-IT" sz="1400" kern="1200" dirty="0"/>
            <a:t> è una strategia nutrizionale che utilizza </a:t>
          </a:r>
          <a:r>
            <a:rPr lang="it-IT" sz="1400" b="1" kern="1200" dirty="0"/>
            <a:t>substrati funzionali con azione immunomodulante o antinfiammatoria </a:t>
          </a:r>
          <a:r>
            <a:rPr lang="it-IT" sz="1400" kern="1200" dirty="0"/>
            <a:t>per migliorare gli esiti clinici, soprattutto in </a:t>
          </a:r>
          <a:r>
            <a:rPr lang="it-IT" sz="1400" b="1" kern="1200" dirty="0"/>
            <a:t>ambito chirurgico, oncologico</a:t>
          </a:r>
          <a:r>
            <a:rPr lang="it-IT" sz="1400" kern="1200" dirty="0"/>
            <a:t> e critico.</a:t>
          </a:r>
        </a:p>
      </dsp:txBody>
      <dsp:txXfrm>
        <a:off x="0" y="218756"/>
        <a:ext cx="4779635" cy="1389150"/>
      </dsp:txXfrm>
    </dsp:sp>
    <dsp:sp modelId="{25112ED0-702E-4AF6-B7CF-8A2DFF915608}">
      <dsp:nvSpPr>
        <dsp:cNvPr id="0" name=""/>
        <dsp:cNvSpPr/>
      </dsp:nvSpPr>
      <dsp:spPr>
        <a:xfrm flipH="1">
          <a:off x="238981" y="12116"/>
          <a:ext cx="1088337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61" tIns="0" rIns="126461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/>
            <a:t>Funzione</a:t>
          </a:r>
          <a:endParaRPr lang="it-IT" sz="1400" b="1" kern="1200" dirty="0"/>
        </a:p>
      </dsp:txBody>
      <dsp:txXfrm>
        <a:off x="259156" y="32291"/>
        <a:ext cx="1047987" cy="372930"/>
      </dsp:txXfrm>
    </dsp:sp>
    <dsp:sp modelId="{68A02074-E84F-4B76-AC4B-85CDB56A0E96}">
      <dsp:nvSpPr>
        <dsp:cNvPr id="0" name=""/>
        <dsp:cNvSpPr/>
      </dsp:nvSpPr>
      <dsp:spPr>
        <a:xfrm>
          <a:off x="0" y="1890146"/>
          <a:ext cx="4779635" cy="793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953" tIns="291592" rIns="370953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/>
            <a:t>modulare la risposta immunitaria e l’infiammazione </a:t>
          </a:r>
          <a:r>
            <a:rPr lang="it-IT" sz="1400" kern="1200" dirty="0" err="1"/>
            <a:t>perioperatoria</a:t>
          </a:r>
          <a:endParaRPr lang="it-IT" sz="1400" kern="1200" dirty="0"/>
        </a:p>
      </dsp:txBody>
      <dsp:txXfrm>
        <a:off x="0" y="1890146"/>
        <a:ext cx="4779635" cy="793800"/>
      </dsp:txXfrm>
    </dsp:sp>
    <dsp:sp modelId="{6B3E532A-886B-41BF-BDB8-620DB0FB5104}">
      <dsp:nvSpPr>
        <dsp:cNvPr id="0" name=""/>
        <dsp:cNvSpPr/>
      </dsp:nvSpPr>
      <dsp:spPr>
        <a:xfrm>
          <a:off x="238981" y="1683506"/>
          <a:ext cx="938615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61" tIns="0" rIns="1264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/>
            <a:t>Target</a:t>
          </a:r>
          <a:endParaRPr lang="it-IT" sz="1400" b="1" kern="1200" dirty="0"/>
        </a:p>
      </dsp:txBody>
      <dsp:txXfrm>
        <a:off x="259156" y="1703681"/>
        <a:ext cx="898265" cy="372930"/>
      </dsp:txXfrm>
    </dsp:sp>
    <dsp:sp modelId="{51511190-2F79-4A78-BE8F-BC6A9E4F1FC9}">
      <dsp:nvSpPr>
        <dsp:cNvPr id="0" name=""/>
        <dsp:cNvSpPr/>
      </dsp:nvSpPr>
      <dsp:spPr>
        <a:xfrm>
          <a:off x="0" y="2966186"/>
          <a:ext cx="4779635" cy="595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953" tIns="291592" rIns="370953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/>
            <a:t>5–7 (fino a 10) giorni </a:t>
          </a:r>
          <a:r>
            <a:rPr lang="it-IT" sz="1400" kern="1200" dirty="0" err="1"/>
            <a:t>pre</a:t>
          </a:r>
          <a:r>
            <a:rPr lang="it-IT" sz="1400" kern="1200" dirty="0"/>
            <a:t>‑op</a:t>
          </a:r>
        </a:p>
      </dsp:txBody>
      <dsp:txXfrm>
        <a:off x="0" y="2966186"/>
        <a:ext cx="4779635" cy="595350"/>
      </dsp:txXfrm>
    </dsp:sp>
    <dsp:sp modelId="{17BE9EB2-2D0F-450E-942F-8063962B8E3A}">
      <dsp:nvSpPr>
        <dsp:cNvPr id="0" name=""/>
        <dsp:cNvSpPr/>
      </dsp:nvSpPr>
      <dsp:spPr>
        <a:xfrm>
          <a:off x="238981" y="2759546"/>
          <a:ext cx="1443856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61" tIns="0" rIns="1264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/>
            <a:t>Finestra d’uso</a:t>
          </a:r>
          <a:endParaRPr lang="it-IT" sz="1400" b="1" kern="1200" dirty="0"/>
        </a:p>
      </dsp:txBody>
      <dsp:txXfrm>
        <a:off x="259156" y="2779721"/>
        <a:ext cx="1403506" cy="372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7AA4B-D1CA-40D3-9BC2-35E919D8096D}">
      <dsp:nvSpPr>
        <dsp:cNvPr id="0" name=""/>
        <dsp:cNvSpPr/>
      </dsp:nvSpPr>
      <dsp:spPr>
        <a:xfrm rot="16200000">
          <a:off x="-123158" y="125858"/>
          <a:ext cx="2900649" cy="2648933"/>
        </a:xfrm>
        <a:prstGeom prst="flowChartManualOperation">
          <a:avLst/>
        </a:prstGeom>
        <a:solidFill>
          <a:schemeClr val="lt1"/>
        </a:solidFill>
        <a:ln w="762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0" tIns="0" rIns="104151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/>
            <a:t>segnali favorevoli per </a:t>
          </a:r>
          <a:r>
            <a:rPr lang="it-IT" sz="1600" b="1" kern="1200"/>
            <a:t>dolore</a:t>
          </a:r>
          <a:r>
            <a:rPr lang="it-IT" sz="1600" kern="1200"/>
            <a:t> e </a:t>
          </a:r>
          <a:r>
            <a:rPr lang="it-IT" sz="1600" b="1" kern="1200"/>
            <a:t>biomarcatori (CRP/AST/ALT)</a:t>
          </a:r>
          <a:r>
            <a:rPr lang="it-IT" sz="1600" kern="1200"/>
            <a:t>, e un possibile vantaggio su </a:t>
          </a:r>
          <a:r>
            <a:rPr lang="it-IT" sz="1600" b="1" kern="1200"/>
            <a:t>EWL</a:t>
          </a:r>
          <a:endParaRPr lang="it-IT" sz="1600" kern="1200" dirty="0"/>
        </a:p>
      </dsp:txBody>
      <dsp:txXfrm rot="5400000">
        <a:off x="2700" y="580130"/>
        <a:ext cx="2648933" cy="1740389"/>
      </dsp:txXfrm>
    </dsp:sp>
    <dsp:sp modelId="{7E561342-F0B8-4A80-BB9D-46C61B68F132}">
      <dsp:nvSpPr>
        <dsp:cNvPr id="0" name=""/>
        <dsp:cNvSpPr/>
      </dsp:nvSpPr>
      <dsp:spPr>
        <a:xfrm rot="16200000">
          <a:off x="2724445" y="125858"/>
          <a:ext cx="2900649" cy="26489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rgbClr val="BE551A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151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nessun impatto</a:t>
          </a:r>
          <a:r>
            <a:rPr lang="it-IT" sz="1600" kern="1200" dirty="0"/>
            <a:t> dimostrato su </a:t>
          </a:r>
          <a:r>
            <a:rPr lang="it-IT" sz="1600" b="1" kern="1200" dirty="0"/>
            <a:t>complicanze cliniche</a:t>
          </a:r>
          <a:r>
            <a:rPr lang="it-IT" sz="1600" kern="1200" dirty="0"/>
            <a:t> o </a:t>
          </a:r>
          <a:r>
            <a:rPr lang="it-IT" sz="1600" b="1" kern="1200" dirty="0"/>
            <a:t>LOS</a:t>
          </a:r>
          <a:r>
            <a:rPr lang="it-IT" sz="1600" kern="1200" dirty="0"/>
            <a:t>.</a:t>
          </a:r>
        </a:p>
      </dsp:txBody>
      <dsp:txXfrm rot="5400000">
        <a:off x="2850303" y="580130"/>
        <a:ext cx="2648933" cy="1740389"/>
      </dsp:txXfrm>
    </dsp:sp>
    <dsp:sp modelId="{C93CF747-BADC-401D-BB90-3E40F6BD64D9}">
      <dsp:nvSpPr>
        <dsp:cNvPr id="0" name=""/>
        <dsp:cNvSpPr/>
      </dsp:nvSpPr>
      <dsp:spPr>
        <a:xfrm rot="16200000">
          <a:off x="5572049" y="125858"/>
          <a:ext cx="2900649" cy="26489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rgbClr val="59B3D5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151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 numerosi </a:t>
          </a:r>
          <a:r>
            <a:rPr lang="it-IT" sz="1600" b="1" kern="1200" dirty="0"/>
            <a:t>limiti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campioni piccoli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follow-up molto breve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analisi per-protocol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confondenti di intervento/prodotto</a:t>
          </a:r>
          <a:r>
            <a:rPr lang="it-IT" sz="1200" kern="1200" dirty="0"/>
            <a:t> (le formule studiate differiscono per proteine/micronutrienti/osmolarità).</a:t>
          </a:r>
        </a:p>
      </dsp:txBody>
      <dsp:txXfrm rot="5400000">
        <a:off x="5697907" y="580130"/>
        <a:ext cx="2648933" cy="1740389"/>
      </dsp:txXfrm>
    </dsp:sp>
    <dsp:sp modelId="{CA0D0044-0865-4C11-92CF-9BEC3DB10D52}">
      <dsp:nvSpPr>
        <dsp:cNvPr id="0" name=""/>
        <dsp:cNvSpPr/>
      </dsp:nvSpPr>
      <dsp:spPr>
        <a:xfrm rot="16200000">
          <a:off x="8419653" y="125858"/>
          <a:ext cx="2900649" cy="2648933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rgbClr val="C00000"/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151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impossibile inferire beneficio clinico “ERABS-</a:t>
          </a:r>
          <a:r>
            <a:rPr lang="it-IT" sz="1600" b="1" kern="1200" dirty="0" err="1"/>
            <a:t>relevant</a:t>
          </a:r>
          <a:r>
            <a:rPr lang="it-IT" sz="1600" b="1" kern="1200" dirty="0"/>
            <a:t>”.</a:t>
          </a:r>
        </a:p>
      </dsp:txBody>
      <dsp:txXfrm rot="5400000">
        <a:off x="8545511" y="580130"/>
        <a:ext cx="2648933" cy="17403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262D8-D615-4633-AF9D-381D5F2E312F}">
      <dsp:nvSpPr>
        <dsp:cNvPr id="0" name=""/>
        <dsp:cNvSpPr/>
      </dsp:nvSpPr>
      <dsp:spPr>
        <a:xfrm>
          <a:off x="764325" y="696"/>
          <a:ext cx="2015138" cy="806055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/>
            <a:t>Razionale?  </a:t>
          </a:r>
        </a:p>
      </dsp:txBody>
      <dsp:txXfrm>
        <a:off x="1167353" y="696"/>
        <a:ext cx="1209083" cy="806055"/>
      </dsp:txXfrm>
    </dsp:sp>
    <dsp:sp modelId="{8FFA5A02-AC0F-4496-9027-554C8EF8C09F}">
      <dsp:nvSpPr>
        <dsp:cNvPr id="0" name=""/>
        <dsp:cNvSpPr/>
      </dsp:nvSpPr>
      <dsp:spPr>
        <a:xfrm>
          <a:off x="2517495" y="69211"/>
          <a:ext cx="1672564" cy="669025"/>
        </a:xfrm>
        <a:prstGeom prst="chevron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00B05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dirty="0"/>
            <a:t>Presente</a:t>
          </a:r>
        </a:p>
      </dsp:txBody>
      <dsp:txXfrm>
        <a:off x="2852008" y="69211"/>
        <a:ext cx="1003539" cy="669025"/>
      </dsp:txXfrm>
    </dsp:sp>
    <dsp:sp modelId="{D5936F5C-6165-42F8-9D8F-148B54023980}">
      <dsp:nvSpPr>
        <dsp:cNvPr id="0" name=""/>
        <dsp:cNvSpPr/>
      </dsp:nvSpPr>
      <dsp:spPr>
        <a:xfrm>
          <a:off x="764325" y="919599"/>
          <a:ext cx="2015138" cy="806055"/>
        </a:xfrm>
        <a:prstGeom prst="chevron">
          <a:avLst/>
        </a:prstGeom>
        <a:solidFill>
          <a:schemeClr val="bg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/>
            <a:t>Risultati?</a:t>
          </a:r>
        </a:p>
      </dsp:txBody>
      <dsp:txXfrm>
        <a:off x="1167353" y="919599"/>
        <a:ext cx="1209083" cy="806055"/>
      </dsp:txXfrm>
    </dsp:sp>
    <dsp:sp modelId="{EE852DA3-A7BA-4BDC-9889-46F729C152AF}">
      <dsp:nvSpPr>
        <dsp:cNvPr id="0" name=""/>
        <dsp:cNvSpPr/>
      </dsp:nvSpPr>
      <dsp:spPr>
        <a:xfrm>
          <a:off x="2517495" y="988114"/>
          <a:ext cx="1672564" cy="669025"/>
        </a:xfrm>
        <a:prstGeom prst="chevron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dirty="0"/>
            <a:t> Scarsi </a:t>
          </a:r>
        </a:p>
      </dsp:txBody>
      <dsp:txXfrm>
        <a:off x="2852008" y="988114"/>
        <a:ext cx="1003539" cy="6690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9AE07-2822-469B-AF8C-3CB38D2B36D7}">
      <dsp:nvSpPr>
        <dsp:cNvPr id="0" name=""/>
        <dsp:cNvSpPr/>
      </dsp:nvSpPr>
      <dsp:spPr>
        <a:xfrm rot="16200000">
          <a:off x="-104287" y="105500"/>
          <a:ext cx="1401390" cy="1190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BE551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>
              <a:latin typeface="Calibri"/>
              <a:ea typeface="+mn-ea"/>
              <a:cs typeface="+mn-cs"/>
            </a:rPr>
            <a:t>INTERRUZIONE DEL CONSUMO DI ALCOOL</a:t>
          </a:r>
          <a:endParaRPr lang="it-IT" sz="1000" b="1" kern="1200" dirty="0">
            <a:latin typeface="Calibri"/>
            <a:ea typeface="+mn-ea"/>
            <a:cs typeface="+mn-cs"/>
          </a:endParaRPr>
        </a:p>
      </dsp:txBody>
      <dsp:txXfrm rot="5400000">
        <a:off x="1213" y="0"/>
        <a:ext cx="1190389" cy="1401390"/>
      </dsp:txXfrm>
    </dsp:sp>
    <dsp:sp modelId="{9738BDFA-6996-4216-9D84-B735F77445D0}">
      <dsp:nvSpPr>
        <dsp:cNvPr id="0" name=""/>
        <dsp:cNvSpPr/>
      </dsp:nvSpPr>
      <dsp:spPr>
        <a:xfrm rot="16200000">
          <a:off x="1175381" y="105500"/>
          <a:ext cx="1401390" cy="1190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BE551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>
              <a:latin typeface="Calibri"/>
              <a:ea typeface="+mn-ea"/>
              <a:cs typeface="+mn-cs"/>
            </a:rPr>
            <a:t>CONTROLLO DELLA GLICEMIA</a:t>
          </a:r>
          <a:endParaRPr lang="it-IT" sz="1000" b="1" kern="1200" dirty="0">
            <a:latin typeface="Calibri"/>
            <a:ea typeface="+mn-ea"/>
            <a:cs typeface="+mn-cs"/>
          </a:endParaRPr>
        </a:p>
      </dsp:txBody>
      <dsp:txXfrm rot="5400000">
        <a:off x="1280881" y="0"/>
        <a:ext cx="1190389" cy="1401390"/>
      </dsp:txXfrm>
    </dsp:sp>
    <dsp:sp modelId="{ED38C162-4878-4DFF-9519-4A8A089B26E6}">
      <dsp:nvSpPr>
        <dsp:cNvPr id="0" name=""/>
        <dsp:cNvSpPr/>
      </dsp:nvSpPr>
      <dsp:spPr>
        <a:xfrm rot="16200000">
          <a:off x="2455049" y="105500"/>
          <a:ext cx="1401390" cy="1190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BE551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>
              <a:latin typeface="Calibri"/>
              <a:ea typeface="+mn-ea"/>
              <a:cs typeface="+mn-cs"/>
            </a:rPr>
            <a:t>CALO PONDERALE</a:t>
          </a:r>
          <a:endParaRPr lang="it-IT" sz="1000" b="1" kern="1200" dirty="0">
            <a:latin typeface="Calibri"/>
            <a:ea typeface="+mn-ea"/>
            <a:cs typeface="+mn-cs"/>
          </a:endParaRPr>
        </a:p>
      </dsp:txBody>
      <dsp:txXfrm rot="5400000">
        <a:off x="2560549" y="0"/>
        <a:ext cx="1190389" cy="1401390"/>
      </dsp:txXfrm>
    </dsp:sp>
    <dsp:sp modelId="{2C0A3FF9-E237-44CD-93DA-ECF987A83A68}">
      <dsp:nvSpPr>
        <dsp:cNvPr id="0" name=""/>
        <dsp:cNvSpPr/>
      </dsp:nvSpPr>
      <dsp:spPr>
        <a:xfrm rot="16200000">
          <a:off x="3734718" y="105500"/>
          <a:ext cx="1401390" cy="1190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BE551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>
              <a:latin typeface="Calibri"/>
              <a:ea typeface="+mn-ea"/>
              <a:cs typeface="+mn-cs"/>
            </a:rPr>
            <a:t>CORREZIONE DELLO STATO NUTRIZIONALE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DEFICIT NUTRIZIONALI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9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OBESITÀ SARCOPENICA</a:t>
          </a:r>
        </a:p>
      </dsp:txBody>
      <dsp:txXfrm rot="5400000">
        <a:off x="3840218" y="0"/>
        <a:ext cx="1190389" cy="14013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1B371-3F06-4769-A3F8-459E1EC9B3F9}">
      <dsp:nvSpPr>
        <dsp:cNvPr id="0" name=""/>
        <dsp:cNvSpPr/>
      </dsp:nvSpPr>
      <dsp:spPr>
        <a:xfrm rot="10800000">
          <a:off x="1653229" y="518"/>
          <a:ext cx="5971618" cy="5964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9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Malnutrizione o </a:t>
          </a:r>
          <a:r>
            <a:rPr lang="it-IT" sz="1600" b="1" kern="1200" dirty="0" err="1"/>
            <a:t>sarcopenia</a:t>
          </a:r>
          <a:r>
            <a:rPr lang="it-IT" sz="1600" kern="1200" dirty="0"/>
            <a:t>; rischio nutrizionale elevato.</a:t>
          </a:r>
        </a:p>
      </dsp:txBody>
      <dsp:txXfrm rot="10800000">
        <a:off x="1802329" y="518"/>
        <a:ext cx="5822518" cy="596401"/>
      </dsp:txXfrm>
    </dsp:sp>
    <dsp:sp modelId="{631BCE14-9CF2-4EFE-8CD2-925DC5249F52}">
      <dsp:nvSpPr>
        <dsp:cNvPr id="0" name=""/>
        <dsp:cNvSpPr/>
      </dsp:nvSpPr>
      <dsp:spPr>
        <a:xfrm>
          <a:off x="1355029" y="518"/>
          <a:ext cx="596401" cy="59640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6BFDC-5224-436E-A179-29EA9E1F8F64}">
      <dsp:nvSpPr>
        <dsp:cNvPr id="0" name=""/>
        <dsp:cNvSpPr/>
      </dsp:nvSpPr>
      <dsp:spPr>
        <a:xfrm rot="10800000">
          <a:off x="1653229" y="746020"/>
          <a:ext cx="5971618" cy="5964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9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Infiammazione persistente</a:t>
          </a:r>
          <a:r>
            <a:rPr lang="it-IT" sz="1600" kern="1200" dirty="0"/>
            <a:t> (per esempio CRP elevata), </a:t>
          </a:r>
          <a:r>
            <a:rPr lang="it-IT" sz="1600" b="1" kern="1200" dirty="0"/>
            <a:t>diabete non ottimizzato</a:t>
          </a:r>
          <a:r>
            <a:rPr lang="it-IT" sz="1600" kern="1200" dirty="0"/>
            <a:t>, </a:t>
          </a:r>
          <a:r>
            <a:rPr lang="it-IT" sz="1600" b="1" kern="1200" dirty="0"/>
            <a:t>fumo attivo</a:t>
          </a:r>
          <a:r>
            <a:rPr lang="it-IT" sz="1600" kern="1200" dirty="0"/>
            <a:t>, </a:t>
          </a:r>
          <a:r>
            <a:rPr lang="it-IT" sz="1600" b="1" kern="1200" dirty="0"/>
            <a:t>apnee del sonno</a:t>
          </a:r>
          <a:r>
            <a:rPr lang="it-IT" sz="1600" kern="1200" dirty="0"/>
            <a:t> severe.</a:t>
          </a:r>
        </a:p>
      </dsp:txBody>
      <dsp:txXfrm rot="10800000">
        <a:off x="1802329" y="746020"/>
        <a:ext cx="5822518" cy="596401"/>
      </dsp:txXfrm>
    </dsp:sp>
    <dsp:sp modelId="{6788D5F4-086F-444A-896B-08893DF8F4F4}">
      <dsp:nvSpPr>
        <dsp:cNvPr id="0" name=""/>
        <dsp:cNvSpPr/>
      </dsp:nvSpPr>
      <dsp:spPr>
        <a:xfrm>
          <a:off x="1355029" y="746020"/>
          <a:ext cx="596401" cy="59640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ECCF3-DF05-403F-84AF-76F507F933BE}">
      <dsp:nvSpPr>
        <dsp:cNvPr id="0" name=""/>
        <dsp:cNvSpPr/>
      </dsp:nvSpPr>
      <dsp:spPr>
        <a:xfrm rot="10800000">
          <a:off x="1653229" y="1491521"/>
          <a:ext cx="5971618" cy="5964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9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/>
            <a:t>Interventi complessi o revisioni</a:t>
          </a:r>
          <a:r>
            <a:rPr lang="it-IT" sz="1600" kern="1200"/>
            <a:t>.</a:t>
          </a:r>
        </a:p>
      </dsp:txBody>
      <dsp:txXfrm rot="10800000">
        <a:off x="1802329" y="1491521"/>
        <a:ext cx="5822518" cy="596401"/>
      </dsp:txXfrm>
    </dsp:sp>
    <dsp:sp modelId="{5FAB87B8-4D08-4409-B12F-7FFD4995DA01}">
      <dsp:nvSpPr>
        <dsp:cNvPr id="0" name=""/>
        <dsp:cNvSpPr/>
      </dsp:nvSpPr>
      <dsp:spPr>
        <a:xfrm>
          <a:off x="1355029" y="1491521"/>
          <a:ext cx="596401" cy="59640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2EBB8-2AED-458A-962F-72C84B6C74E9}">
      <dsp:nvSpPr>
        <dsp:cNvPr id="0" name=""/>
        <dsp:cNvSpPr/>
      </dsp:nvSpPr>
      <dsp:spPr>
        <a:xfrm rot="10800000">
          <a:off x="1653229" y="2237022"/>
          <a:ext cx="5971618" cy="59640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9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/>
            <a:t>Carenze multiple non corrette</a:t>
          </a:r>
          <a:r>
            <a:rPr lang="it-IT" sz="1600" kern="1200"/>
            <a:t> nonostante il preop standard.</a:t>
          </a:r>
        </a:p>
      </dsp:txBody>
      <dsp:txXfrm rot="10800000">
        <a:off x="1802329" y="2237022"/>
        <a:ext cx="5822518" cy="596401"/>
      </dsp:txXfrm>
    </dsp:sp>
    <dsp:sp modelId="{C43E591C-4642-4C44-B048-715E9F90FDD1}">
      <dsp:nvSpPr>
        <dsp:cNvPr id="0" name=""/>
        <dsp:cNvSpPr/>
      </dsp:nvSpPr>
      <dsp:spPr>
        <a:xfrm>
          <a:off x="1355029" y="2237022"/>
          <a:ext cx="596401" cy="59640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AB6D1-1E98-4FDD-9A30-240BD3F84738}">
      <dsp:nvSpPr>
        <dsp:cNvPr id="0" name=""/>
        <dsp:cNvSpPr/>
      </dsp:nvSpPr>
      <dsp:spPr>
        <a:xfrm>
          <a:off x="0" y="35813"/>
          <a:ext cx="8769345" cy="10751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>
              <a:solidFill>
                <a:schemeClr val="tx1"/>
              </a:solidFill>
            </a:rPr>
            <a:t>In chirurgia maggiore esistono prove solide che l’impiego di nutrienti immunomodulanti (arginina, acidi grassi omega-3, nucleotidi;  glutammina) riduca le infezioni e la durata della degenza.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52482" y="88295"/>
        <a:ext cx="8664381" cy="970144"/>
      </dsp:txXfrm>
    </dsp:sp>
    <dsp:sp modelId="{6BB14CCB-E183-42B3-B4B3-DF219E783E80}">
      <dsp:nvSpPr>
        <dsp:cNvPr id="0" name=""/>
        <dsp:cNvSpPr/>
      </dsp:nvSpPr>
      <dsp:spPr>
        <a:xfrm>
          <a:off x="0" y="1154122"/>
          <a:ext cx="8769345" cy="10751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>
              <a:solidFill>
                <a:schemeClr val="tx1"/>
              </a:solidFill>
            </a:rPr>
            <a:t>Nel contesto ERABS, l’</a:t>
          </a:r>
          <a:r>
            <a:rPr lang="it-IT" sz="1500" b="1" kern="1200" dirty="0" err="1">
              <a:solidFill>
                <a:schemeClr val="tx1"/>
              </a:solidFill>
            </a:rPr>
            <a:t>immunonutrizione</a:t>
          </a:r>
          <a:r>
            <a:rPr lang="it-IT" sz="1500" b="1" kern="1200" dirty="0">
              <a:solidFill>
                <a:schemeClr val="tx1"/>
              </a:solidFill>
            </a:rPr>
            <a:t> preoperatoria resta un ambito di studio perché pur avendo un razionale biologico per analogia biologica</a:t>
          </a:r>
          <a:r>
            <a:rPr lang="it-IT" sz="1500" kern="1200" dirty="0">
              <a:solidFill>
                <a:schemeClr val="tx1"/>
              </a:solidFill>
            </a:rPr>
            <a:t> e </a:t>
          </a:r>
          <a:r>
            <a:rPr lang="it-IT" sz="1500" b="1" kern="1200" dirty="0">
              <a:solidFill>
                <a:schemeClr val="tx1"/>
              </a:solidFill>
            </a:rPr>
            <a:t>coerenza clinica, </a:t>
          </a:r>
          <a:r>
            <a:rPr lang="it-IT" sz="1500" b="1" kern="1200" dirty="0"/>
            <a:t> </a:t>
          </a:r>
          <a:r>
            <a:rPr lang="it-IT" sz="1500" b="1" kern="1200" dirty="0">
              <a:solidFill>
                <a:schemeClr val="tx1"/>
              </a:solidFill>
            </a:rPr>
            <a:t>le evidenze al momento disponibili non mostrano differenze clinicamente </a:t>
          </a:r>
          <a:r>
            <a:rPr lang="it-IT" sz="1500" b="1" kern="1200" dirty="0" smtClean="0">
              <a:solidFill>
                <a:schemeClr val="tx1"/>
              </a:solidFill>
            </a:rPr>
            <a:t>rilevanti. </a:t>
          </a:r>
          <a:endParaRPr lang="it-IT" sz="1500" b="1" kern="1200" dirty="0">
            <a:solidFill>
              <a:schemeClr val="tx1"/>
            </a:solidFill>
          </a:endParaRPr>
        </a:p>
      </dsp:txBody>
      <dsp:txXfrm>
        <a:off x="52482" y="1206604"/>
        <a:ext cx="8664381" cy="970144"/>
      </dsp:txXfrm>
    </dsp:sp>
    <dsp:sp modelId="{6F30B558-A4C4-4A8B-BF85-3AB97F81FE88}">
      <dsp:nvSpPr>
        <dsp:cNvPr id="0" name=""/>
        <dsp:cNvSpPr/>
      </dsp:nvSpPr>
      <dsp:spPr>
        <a:xfrm>
          <a:off x="0" y="2272431"/>
          <a:ext cx="8769345" cy="10751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>
              <a:solidFill>
                <a:schemeClr val="tx1"/>
              </a:solidFill>
            </a:rPr>
            <a:t> L’applicazione </a:t>
          </a:r>
          <a:r>
            <a:rPr lang="it-IT" sz="1500" b="1" kern="1200" dirty="0" smtClean="0">
              <a:solidFill>
                <a:schemeClr val="tx1"/>
              </a:solidFill>
            </a:rPr>
            <a:t>dei </a:t>
          </a:r>
          <a:r>
            <a:rPr lang="it-IT" sz="1500" b="1" kern="1200" dirty="0">
              <a:solidFill>
                <a:schemeClr val="tx1"/>
              </a:solidFill>
            </a:rPr>
            <a:t>protocolli ERABS e degli </a:t>
          </a:r>
          <a:r>
            <a:rPr lang="it-IT" sz="1500" b="1" kern="1200" dirty="0" smtClean="0">
              <a:solidFill>
                <a:schemeClr val="tx1"/>
              </a:solidFill>
            </a:rPr>
            <a:t>interventi nutrizionali </a:t>
          </a:r>
          <a:r>
            <a:rPr lang="it-IT" sz="1500" b="1" kern="1200" dirty="0">
              <a:solidFill>
                <a:schemeClr val="tx1"/>
              </a:solidFill>
            </a:rPr>
            <a:t>standard </a:t>
          </a:r>
          <a:r>
            <a:rPr lang="it-IT" sz="1500" b="1" kern="1200" dirty="0" smtClean="0">
              <a:solidFill>
                <a:schemeClr val="tx1"/>
              </a:solidFill>
            </a:rPr>
            <a:t>(calo ponderale preoperatorio, </a:t>
          </a:r>
          <a:r>
            <a:rPr lang="it-IT" sz="1500" b="1" kern="1200" dirty="0">
              <a:solidFill>
                <a:schemeClr val="tx1"/>
              </a:solidFill>
            </a:rPr>
            <a:t>adeguato apporto proteico, correzione delle carenze) potrebbe ridurre lo spazio di beneficio aggiuntivo attribuibile all’</a:t>
          </a:r>
          <a:r>
            <a:rPr lang="it-IT" sz="1500" b="1" kern="1200" dirty="0" err="1">
              <a:solidFill>
                <a:schemeClr val="tx1"/>
              </a:solidFill>
            </a:rPr>
            <a:t>immunonutrizione</a:t>
          </a:r>
          <a:r>
            <a:rPr lang="it-IT" sz="1500" b="1" kern="1200" dirty="0">
              <a:solidFill>
                <a:schemeClr val="tx1"/>
              </a:solidFill>
            </a:rPr>
            <a:t>.</a:t>
          </a:r>
        </a:p>
      </dsp:txBody>
      <dsp:txXfrm>
        <a:off x="52482" y="2324913"/>
        <a:ext cx="8664381" cy="970144"/>
      </dsp:txXfrm>
    </dsp:sp>
    <dsp:sp modelId="{2177EC1E-7756-4B3E-B86D-2BE212F00121}">
      <dsp:nvSpPr>
        <dsp:cNvPr id="0" name=""/>
        <dsp:cNvSpPr/>
      </dsp:nvSpPr>
      <dsp:spPr>
        <a:xfrm>
          <a:off x="0" y="3390739"/>
          <a:ext cx="8769345" cy="10751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>
              <a:solidFill>
                <a:schemeClr val="tx1"/>
              </a:solidFill>
            </a:rPr>
            <a:t>Sulla base dei dati attuali, l’uso routinario dell’</a:t>
          </a:r>
          <a:r>
            <a:rPr lang="it-IT" sz="1500" b="1" kern="1200" dirty="0" err="1">
              <a:solidFill>
                <a:schemeClr val="tx1"/>
              </a:solidFill>
            </a:rPr>
            <a:t>immunonutrizione</a:t>
          </a:r>
          <a:r>
            <a:rPr lang="it-IT" sz="1500" b="1" kern="1200" dirty="0">
              <a:solidFill>
                <a:schemeClr val="tx1"/>
              </a:solidFill>
            </a:rPr>
            <a:t> preoperatoria </a:t>
          </a:r>
          <a:r>
            <a:rPr lang="it-IT" sz="1500" b="1" kern="1200" dirty="0" smtClean="0">
              <a:solidFill>
                <a:schemeClr val="tx1"/>
              </a:solidFill>
            </a:rPr>
            <a:t>nel </a:t>
          </a:r>
          <a:r>
            <a:rPr lang="it-IT" sz="1500" b="1" kern="1200" dirty="0">
              <a:solidFill>
                <a:schemeClr val="tx1"/>
              </a:solidFill>
            </a:rPr>
            <a:t>contesto ERABS non è indicato. Può essere considerata in modo selettivo in sottogruppi ad alto rischio (malnutrizione o </a:t>
          </a:r>
          <a:r>
            <a:rPr lang="it-IT" sz="1500" b="1" kern="1200" dirty="0" err="1">
              <a:solidFill>
                <a:schemeClr val="tx1"/>
              </a:solidFill>
            </a:rPr>
            <a:t>sarcopenia</a:t>
          </a:r>
          <a:r>
            <a:rPr lang="it-IT" sz="1500" b="1" kern="1200" dirty="0">
              <a:solidFill>
                <a:schemeClr val="tx1"/>
              </a:solidFill>
            </a:rPr>
            <a:t> documentate, </a:t>
          </a:r>
          <a:r>
            <a:rPr lang="it-IT" sz="1500" b="1" kern="1200" dirty="0" err="1">
              <a:solidFill>
                <a:schemeClr val="tx1"/>
              </a:solidFill>
            </a:rPr>
            <a:t>immunodeficit</a:t>
          </a:r>
          <a:r>
            <a:rPr lang="it-IT" sz="1500" b="1" kern="1200" dirty="0">
              <a:solidFill>
                <a:schemeClr val="tx1"/>
              </a:solidFill>
            </a:rPr>
            <a:t>, chirurgia di revisione, </a:t>
          </a:r>
          <a:r>
            <a:rPr lang="it-IT" sz="1500" b="1" kern="1200" dirty="0" err="1">
              <a:solidFill>
                <a:schemeClr val="tx1"/>
              </a:solidFill>
            </a:rPr>
            <a:t>comorbilità</a:t>
          </a:r>
          <a:r>
            <a:rPr lang="it-IT" sz="1500" b="1" kern="1200" dirty="0">
              <a:solidFill>
                <a:schemeClr val="tx1"/>
              </a:solidFill>
            </a:rPr>
            <a:t> maggiori) e solo all’interno di protocolli condivisi.</a:t>
          </a:r>
        </a:p>
      </dsp:txBody>
      <dsp:txXfrm>
        <a:off x="52482" y="3443221"/>
        <a:ext cx="8664381" cy="970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96307-29F4-4EDF-9071-B300C82375A2}">
      <dsp:nvSpPr>
        <dsp:cNvPr id="0" name=""/>
        <dsp:cNvSpPr/>
      </dsp:nvSpPr>
      <dsp:spPr>
        <a:xfrm>
          <a:off x="4468" y="0"/>
          <a:ext cx="3907826" cy="844062"/>
        </a:xfrm>
        <a:prstGeom prst="homePlate">
          <a:avLst/>
        </a:prstGeom>
        <a:solidFill>
          <a:schemeClr val="lt1"/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solidFill>
                <a:schemeClr val="tx1"/>
              </a:solidFill>
            </a:rPr>
            <a:t>AMMINOACIDI (ARGININA/GLUTAMMINA)</a:t>
          </a:r>
        </a:p>
      </dsp:txBody>
      <dsp:txXfrm>
        <a:off x="4468" y="0"/>
        <a:ext cx="3696811" cy="844062"/>
      </dsp:txXfrm>
    </dsp:sp>
    <dsp:sp modelId="{822546E2-BAC3-452D-8424-9340E6F30471}">
      <dsp:nvSpPr>
        <dsp:cNvPr id="0" name=""/>
        <dsp:cNvSpPr/>
      </dsp:nvSpPr>
      <dsp:spPr>
        <a:xfrm>
          <a:off x="3130730" y="0"/>
          <a:ext cx="3907826" cy="844062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ACIDI GRASSI Ω‑3 (EPA/DHA)</a:t>
          </a:r>
        </a:p>
      </dsp:txBody>
      <dsp:txXfrm>
        <a:off x="3552761" y="0"/>
        <a:ext cx="3063764" cy="844062"/>
      </dsp:txXfrm>
    </dsp:sp>
    <dsp:sp modelId="{491DFDE3-6C5D-4864-A395-15989699331E}">
      <dsp:nvSpPr>
        <dsp:cNvPr id="0" name=""/>
        <dsp:cNvSpPr/>
      </dsp:nvSpPr>
      <dsp:spPr>
        <a:xfrm>
          <a:off x="6256992" y="0"/>
          <a:ext cx="3907826" cy="844062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 NUCLEOTIDI</a:t>
          </a:r>
        </a:p>
      </dsp:txBody>
      <dsp:txXfrm>
        <a:off x="6679023" y="0"/>
        <a:ext cx="3063764" cy="844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12FDE-435F-484A-A424-3B1BDBE1D9A0}">
      <dsp:nvSpPr>
        <dsp:cNvPr id="0" name=""/>
        <dsp:cNvSpPr/>
      </dsp:nvSpPr>
      <dsp:spPr>
        <a:xfrm>
          <a:off x="827232" y="5335"/>
          <a:ext cx="1950990" cy="1950990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alpha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rgbClr val="2E3D92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b="1" kern="1200" dirty="0" err="1"/>
            <a:t>Intervention</a:t>
          </a:r>
          <a:r>
            <a:rPr lang="it-IT" sz="1100" b="1" kern="1200" dirty="0"/>
            <a:t> </a:t>
          </a:r>
          <a:r>
            <a:rPr lang="it-IT" sz="1100" b="1" kern="1200" dirty="0" err="1"/>
            <a:t>group</a:t>
          </a:r>
          <a:r>
            <a:rPr lang="it-IT" sz="1100" b="1" kern="1200" dirty="0"/>
            <a:t>: </a:t>
          </a:r>
          <a:r>
            <a:rPr lang="it-IT" sz="1100" u="sng" kern="1200" dirty="0" err="1"/>
            <a:t>peri</a:t>
          </a:r>
          <a:r>
            <a:rPr lang="it-IT" sz="1100" kern="1200" dirty="0" err="1"/>
            <a:t>operative</a:t>
          </a:r>
          <a:r>
            <a:rPr lang="it-IT" sz="1100" kern="1200" dirty="0"/>
            <a:t> IMN (</a:t>
          </a:r>
          <a:r>
            <a:rPr lang="it-IT" sz="1100" kern="1200" dirty="0" err="1"/>
            <a:t>including</a:t>
          </a:r>
          <a:r>
            <a:rPr lang="it-IT" sz="1100" kern="1200" dirty="0"/>
            <a:t> </a:t>
          </a:r>
          <a:r>
            <a:rPr lang="it-IT" sz="1100" u="sng" kern="1200" dirty="0" err="1"/>
            <a:t>at</a:t>
          </a:r>
          <a:r>
            <a:rPr lang="it-IT" sz="1100" u="sng" kern="1200" dirty="0"/>
            <a:t> </a:t>
          </a:r>
          <a:r>
            <a:rPr lang="it-IT" sz="1100" u="sng" kern="1200" dirty="0" err="1"/>
            <a:t>least</a:t>
          </a:r>
          <a:r>
            <a:rPr lang="it-IT" sz="1100" u="sng" kern="1200" dirty="0"/>
            <a:t> </a:t>
          </a:r>
          <a:r>
            <a:rPr lang="it-IT" sz="1100" u="sng" kern="1200" dirty="0" err="1"/>
            <a:t>two</a:t>
          </a:r>
          <a:r>
            <a:rPr lang="it-IT" sz="1100" u="sng" kern="1200" dirty="0"/>
            <a:t> </a:t>
          </a:r>
          <a:r>
            <a:rPr lang="it-IT" sz="1100" kern="1200" dirty="0"/>
            <a:t>of arginine, </a:t>
          </a:r>
          <a:r>
            <a:rPr lang="it-IT" sz="1100" kern="1200" dirty="0" err="1"/>
            <a:t>glutamine</a:t>
          </a:r>
          <a:r>
            <a:rPr lang="it-IT" sz="1100" kern="1200" dirty="0"/>
            <a:t>, n-3 </a:t>
          </a:r>
          <a:r>
            <a:rPr lang="it-IT" sz="1100" kern="1200" dirty="0" err="1"/>
            <a:t>fatty</a:t>
          </a:r>
          <a:r>
            <a:rPr lang="it-IT" sz="1100" kern="1200" dirty="0"/>
            <a:t> </a:t>
          </a:r>
          <a:r>
            <a:rPr lang="it-IT" sz="1100" kern="1200" dirty="0" err="1"/>
            <a:t>acids</a:t>
          </a:r>
          <a:r>
            <a:rPr lang="it-IT" sz="1100" kern="1200" dirty="0"/>
            <a:t> or </a:t>
          </a:r>
          <a:r>
            <a:rPr lang="it-IT" sz="1100" kern="1200" dirty="0" err="1"/>
            <a:t>nucleotides</a:t>
          </a:r>
          <a:r>
            <a:rPr lang="it-IT" sz="1100" kern="1200" dirty="0"/>
            <a:t>)</a:t>
          </a:r>
        </a:p>
      </dsp:txBody>
      <dsp:txXfrm>
        <a:off x="1099668" y="235399"/>
        <a:ext cx="1124895" cy="1490863"/>
      </dsp:txXfrm>
    </dsp:sp>
    <dsp:sp modelId="{EFB30AB3-C8D5-4A06-A392-1F28CD727034}">
      <dsp:nvSpPr>
        <dsp:cNvPr id="0" name=""/>
        <dsp:cNvSpPr/>
      </dsp:nvSpPr>
      <dsp:spPr>
        <a:xfrm>
          <a:off x="2233351" y="5335"/>
          <a:ext cx="1950990" cy="1950990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alpha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rgbClr val="BE551A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b="1" kern="1200" dirty="0"/>
            <a:t>Control </a:t>
          </a:r>
          <a:r>
            <a:rPr lang="it-IT" sz="1100" b="1" kern="1200" dirty="0" err="1"/>
            <a:t>group</a:t>
          </a:r>
          <a:r>
            <a:rPr lang="it-IT" sz="1100" kern="1200" dirty="0"/>
            <a:t>: </a:t>
          </a:r>
          <a:r>
            <a:rPr lang="it-IT" sz="1100" kern="1200" dirty="0" err="1"/>
            <a:t>normal</a:t>
          </a:r>
          <a:r>
            <a:rPr lang="it-IT" sz="1100" kern="1200" dirty="0"/>
            <a:t> </a:t>
          </a:r>
          <a:r>
            <a:rPr lang="it-IT" sz="1100" kern="1200" dirty="0" err="1"/>
            <a:t>diet</a:t>
          </a:r>
          <a:r>
            <a:rPr lang="it-IT" sz="1100" kern="1200" dirty="0"/>
            <a:t> or </a:t>
          </a:r>
          <a:r>
            <a:rPr lang="it-IT" sz="1100" u="sng" kern="1200" dirty="0"/>
            <a:t>non immune </a:t>
          </a:r>
          <a:r>
            <a:rPr lang="it-IT" sz="1100" u="sng" kern="1200" dirty="0" err="1"/>
            <a:t>modulating</a:t>
          </a:r>
          <a:r>
            <a:rPr lang="it-IT" sz="1100" u="sng" kern="1200" dirty="0"/>
            <a:t> </a:t>
          </a:r>
          <a:r>
            <a:rPr lang="it-IT" sz="1100" kern="1200" dirty="0" err="1"/>
            <a:t>enteral</a:t>
          </a:r>
          <a:r>
            <a:rPr lang="it-IT" sz="1100" kern="1200" dirty="0"/>
            <a:t> </a:t>
          </a:r>
          <a:r>
            <a:rPr lang="it-IT" sz="1100" kern="1200" dirty="0" err="1"/>
            <a:t>supplements</a:t>
          </a:r>
          <a:endParaRPr lang="it-IT" sz="1100" kern="1200" dirty="0"/>
        </a:p>
      </dsp:txBody>
      <dsp:txXfrm>
        <a:off x="2787011" y="235399"/>
        <a:ext cx="1124895" cy="1490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40CA0-49A6-4D39-B0DA-F8E0B378926D}">
      <dsp:nvSpPr>
        <dsp:cNvPr id="0" name=""/>
        <dsp:cNvSpPr/>
      </dsp:nvSpPr>
      <dsp:spPr>
        <a:xfrm>
          <a:off x="0" y="15630"/>
          <a:ext cx="511502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8D669-BF4D-48A9-99FE-B7785F38141F}">
      <dsp:nvSpPr>
        <dsp:cNvPr id="0" name=""/>
        <dsp:cNvSpPr/>
      </dsp:nvSpPr>
      <dsp:spPr>
        <a:xfrm>
          <a:off x="0" y="0"/>
          <a:ext cx="5115027" cy="1216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Peri-operative </a:t>
          </a:r>
          <a:r>
            <a:rPr lang="it-IT" sz="1500" kern="1200" dirty="0" err="1"/>
            <a:t>enteral</a:t>
          </a:r>
          <a:r>
            <a:rPr lang="it-IT" sz="1500" kern="1200" dirty="0"/>
            <a:t> </a:t>
          </a:r>
          <a:r>
            <a:rPr lang="it-IT" sz="1500" kern="1200" dirty="0" err="1"/>
            <a:t>immunonutrition</a:t>
          </a:r>
          <a:r>
            <a:rPr lang="it-IT" sz="1500" kern="1200" dirty="0"/>
            <a:t> </a:t>
          </a:r>
          <a:r>
            <a:rPr lang="it-IT" sz="1500" b="1" kern="1200" dirty="0" err="1"/>
            <a:t>significantly</a:t>
          </a:r>
          <a:r>
            <a:rPr lang="it-IT" sz="1500" b="1" kern="1200" dirty="0"/>
            <a:t> </a:t>
          </a:r>
          <a:r>
            <a:rPr lang="it-IT" sz="1500" b="1" kern="1200" dirty="0">
              <a:solidFill>
                <a:srgbClr val="C00000"/>
              </a:solidFill>
            </a:rPr>
            <a:t>DECREASES POSTOPERATIVE INFECTIOUS COMPLICATIONS</a:t>
          </a:r>
          <a:r>
            <a:rPr lang="it-IT" sz="1500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rPr>
            <a:t>**</a:t>
          </a:r>
          <a:r>
            <a:rPr lang="it-IT" sz="1500" b="1" kern="1200" dirty="0">
              <a:solidFill>
                <a:srgbClr val="C00000"/>
              </a:solidFill>
            </a:rPr>
            <a:t> </a:t>
          </a:r>
          <a:r>
            <a:rPr lang="it-IT" sz="1500" kern="1200" dirty="0"/>
            <a:t>and </a:t>
          </a:r>
          <a:r>
            <a:rPr lang="it-IT" sz="1500" b="1" kern="1200" dirty="0">
              <a:solidFill>
                <a:srgbClr val="C00000"/>
              </a:solidFill>
            </a:rPr>
            <a:t>SHORTENS HOSPITAL STAY </a:t>
          </a:r>
          <a:r>
            <a:rPr lang="it-IT" sz="1500" kern="1200" dirty="0"/>
            <a:t>in </a:t>
          </a:r>
          <a:r>
            <a:rPr lang="it-IT" sz="1500" kern="1200" dirty="0" err="1"/>
            <a:t>patients</a:t>
          </a:r>
          <a:r>
            <a:rPr lang="it-IT" sz="1500" kern="1200" dirty="0"/>
            <a:t> </a:t>
          </a:r>
          <a:r>
            <a:rPr lang="it-IT" sz="1500" kern="1200" dirty="0" err="1"/>
            <a:t>undergoing</a:t>
          </a:r>
          <a:r>
            <a:rPr lang="it-IT" sz="1500" kern="1200" dirty="0"/>
            <a:t> </a:t>
          </a:r>
          <a:r>
            <a:rPr lang="it-IT" sz="1500" kern="1200" dirty="0" err="1"/>
            <a:t>gastrointestinal</a:t>
          </a:r>
          <a:r>
            <a:rPr lang="it-IT" sz="1500" kern="1200" dirty="0"/>
            <a:t> </a:t>
          </a:r>
          <a:r>
            <a:rPr lang="it-IT" sz="1500" kern="1200" dirty="0" err="1"/>
            <a:t>cancer</a:t>
          </a:r>
          <a:r>
            <a:rPr lang="it-IT" sz="1500" kern="1200" dirty="0"/>
            <a:t> </a:t>
          </a:r>
          <a:r>
            <a:rPr lang="it-IT" sz="1500" kern="1200" dirty="0" err="1"/>
            <a:t>surgery</a:t>
          </a:r>
          <a:r>
            <a:rPr lang="it-IT" sz="1500" kern="1200" dirty="0"/>
            <a:t>, </a:t>
          </a:r>
          <a:r>
            <a:rPr lang="it-IT" sz="1500" kern="1200" dirty="0" err="1"/>
            <a:t>particularly</a:t>
          </a:r>
          <a:r>
            <a:rPr lang="it-IT" sz="1500" kern="1200" dirty="0"/>
            <a:t> </a:t>
          </a:r>
          <a:r>
            <a:rPr lang="it-IT" sz="1500" kern="1200" dirty="0" err="1"/>
            <a:t>when</a:t>
          </a:r>
          <a:r>
            <a:rPr lang="it-IT" sz="1500" kern="1200" dirty="0"/>
            <a:t> </a:t>
          </a:r>
          <a:r>
            <a:rPr lang="it-IT" sz="1500" kern="1200" dirty="0" err="1"/>
            <a:t>administered</a:t>
          </a:r>
          <a:r>
            <a:rPr lang="it-IT" sz="1500" kern="1200" dirty="0"/>
            <a:t> </a:t>
          </a:r>
          <a:r>
            <a:rPr lang="it-IT" sz="1500" kern="1200" dirty="0" err="1"/>
            <a:t>preoperatively</a:t>
          </a:r>
          <a:r>
            <a:rPr lang="it-IT" sz="1500" kern="1200" dirty="0"/>
            <a:t> or </a:t>
          </a:r>
          <a:r>
            <a:rPr lang="it-IT" sz="1500" kern="1200" dirty="0" err="1"/>
            <a:t>perioperatively</a:t>
          </a:r>
          <a:endParaRPr lang="it-IT" sz="1500" kern="1200" dirty="0"/>
        </a:p>
      </dsp:txBody>
      <dsp:txXfrm>
        <a:off x="0" y="0"/>
        <a:ext cx="5115027" cy="1216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5E8F7-1528-4F2C-BA06-9A8F0558CF1F}">
      <dsp:nvSpPr>
        <dsp:cNvPr id="0" name=""/>
        <dsp:cNvSpPr/>
      </dsp:nvSpPr>
      <dsp:spPr>
        <a:xfrm>
          <a:off x="0" y="388131"/>
          <a:ext cx="5508313" cy="98752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7506" tIns="229108" rIns="42750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baseline="0" dirty="0">
              <a:solidFill>
                <a:schemeClr val="tx1"/>
              </a:solidFill>
            </a:rPr>
            <a:t>Aminoacido condizionatamente essenziale: fabbisogno aumentato durante crescita, stress chirurgico o trauma.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baseline="0">
              <a:solidFill>
                <a:schemeClr val="tx1"/>
              </a:solidFill>
            </a:rPr>
            <a:t>Formula chimica: C₆H₁₄N₄O₂.</a:t>
          </a:r>
          <a:endParaRPr lang="it-IT" sz="1100" kern="120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baseline="0" dirty="0">
              <a:solidFill>
                <a:schemeClr val="tx1"/>
              </a:solidFill>
            </a:rPr>
            <a:t>Precursore di ossido nitrico (NO)</a:t>
          </a:r>
          <a:r>
            <a:rPr lang="it-IT" sz="1100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rPr>
            <a:t> **</a:t>
          </a:r>
          <a:r>
            <a:rPr lang="it-IT" sz="1100" b="0" i="0" kern="1200" baseline="0" dirty="0">
              <a:solidFill>
                <a:schemeClr val="tx1"/>
              </a:solidFill>
            </a:rPr>
            <a:t>, poliamine e creatina.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88131"/>
        <a:ext cx="5508313" cy="987525"/>
      </dsp:txXfrm>
    </dsp:sp>
    <dsp:sp modelId="{9A9A080D-CC09-4C98-9C0A-167DC0E12B88}">
      <dsp:nvSpPr>
        <dsp:cNvPr id="0" name=""/>
        <dsp:cNvSpPr/>
      </dsp:nvSpPr>
      <dsp:spPr>
        <a:xfrm>
          <a:off x="275415" y="225771"/>
          <a:ext cx="385581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741" tIns="0" rIns="145741" bIns="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b="1" i="0" kern="1200" baseline="0" dirty="0">
              <a:solidFill>
                <a:schemeClr val="tx1"/>
              </a:solidFill>
            </a:rPr>
            <a:t>Struttura biochimica</a:t>
          </a:r>
          <a:endParaRPr lang="it-IT" sz="1100" b="1" kern="1200" dirty="0">
            <a:solidFill>
              <a:schemeClr val="tx1"/>
            </a:solidFill>
          </a:endParaRPr>
        </a:p>
      </dsp:txBody>
      <dsp:txXfrm>
        <a:off x="291267" y="241623"/>
        <a:ext cx="3824115" cy="293016"/>
      </dsp:txXfrm>
    </dsp:sp>
    <dsp:sp modelId="{A02919FC-7508-4A47-B8E6-9AEA59DC9C9A}">
      <dsp:nvSpPr>
        <dsp:cNvPr id="0" name=""/>
        <dsp:cNvSpPr/>
      </dsp:nvSpPr>
      <dsp:spPr>
        <a:xfrm>
          <a:off x="0" y="1597417"/>
          <a:ext cx="5508313" cy="18364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7506" tIns="229108" rIns="42750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Metabolico</a:t>
          </a:r>
          <a:r>
            <a:rPr lang="it-IT" sz="1100" b="0" i="0" kern="1200" baseline="0" dirty="0">
              <a:solidFill>
                <a:schemeClr val="tx1"/>
              </a:solidFill>
            </a:rPr>
            <a:t> – Trasportatore di azoto per la sintesi proteica → supporta turnover proteico e guarigione.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Ormonale</a:t>
          </a:r>
          <a:r>
            <a:rPr lang="it-IT" sz="1100" b="0" i="0" kern="1200" baseline="0" dirty="0">
              <a:solidFill>
                <a:schemeClr val="tx1"/>
              </a:solidFill>
            </a:rPr>
            <a:t> – Stimola GH, insulina, </a:t>
          </a:r>
          <a:r>
            <a:rPr lang="it-IT" sz="1100" b="0" i="0" kern="1200" baseline="0" dirty="0" err="1">
              <a:solidFill>
                <a:schemeClr val="tx1"/>
              </a:solidFill>
            </a:rPr>
            <a:t>glucagone</a:t>
          </a:r>
          <a:r>
            <a:rPr lang="it-IT" sz="1100" b="0" i="0" kern="1200" baseline="0" dirty="0">
              <a:solidFill>
                <a:schemeClr val="tx1"/>
              </a:solidFill>
            </a:rPr>
            <a:t> → migliora risposta anabolica.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Immunitario</a:t>
          </a:r>
          <a:r>
            <a:rPr lang="it-IT" sz="1100" b="0" i="0" kern="1200" baseline="0" dirty="0">
              <a:solidFill>
                <a:schemeClr val="tx1"/>
              </a:solidFill>
            </a:rPr>
            <a:t> – Stimola linfociti T e IL-2 → contrasta immunosoppressione post-chirurgica.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Vascolare</a:t>
          </a:r>
          <a:r>
            <a:rPr lang="it-IT" sz="1100" b="0" i="0" kern="1200" baseline="0" dirty="0">
              <a:solidFill>
                <a:schemeClr val="tx1"/>
              </a:solidFill>
            </a:rPr>
            <a:t> – Precursore NO</a:t>
          </a:r>
          <a:r>
            <a:rPr lang="it-IT" sz="1100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rPr>
            <a:t>**</a:t>
          </a:r>
          <a:r>
            <a:rPr lang="it-IT" sz="1100" b="0" i="0" kern="1200" baseline="0" dirty="0">
              <a:solidFill>
                <a:schemeClr val="tx1"/>
              </a:solidFill>
            </a:rPr>
            <a:t> → vasodilatazione e miglior microcircolazione.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Cicatrizzazione</a:t>
          </a:r>
          <a:r>
            <a:rPr lang="it-IT" sz="1100" b="0" i="0" kern="1200" baseline="0" dirty="0">
              <a:solidFill>
                <a:schemeClr val="tx1"/>
              </a:solidFill>
            </a:rPr>
            <a:t> – Precursore poliamine e collagene → accelera guarigione della ferita.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Infiammazione</a:t>
          </a:r>
          <a:r>
            <a:rPr lang="it-IT" sz="1100" b="0" i="0" kern="1200" baseline="0" dirty="0">
              <a:solidFill>
                <a:schemeClr val="tx1"/>
              </a:solidFill>
            </a:rPr>
            <a:t> – Modula citochine e cellule NK → riduce rischio infettivo.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1597417"/>
        <a:ext cx="5508313" cy="1836450"/>
      </dsp:txXfrm>
    </dsp:sp>
    <dsp:sp modelId="{6788BBF4-95DE-46F6-B106-E914E9C34C1B}">
      <dsp:nvSpPr>
        <dsp:cNvPr id="0" name=""/>
        <dsp:cNvSpPr/>
      </dsp:nvSpPr>
      <dsp:spPr>
        <a:xfrm>
          <a:off x="275415" y="1435057"/>
          <a:ext cx="385581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741" tIns="0" rIns="145741" bIns="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b="1" i="0" kern="1200" baseline="0">
              <a:solidFill>
                <a:schemeClr val="tx1"/>
              </a:solidFill>
            </a:rPr>
            <a:t>Funzioni principali e meccanismi fisiologici</a:t>
          </a:r>
          <a:endParaRPr lang="it-IT" sz="1100" b="1" kern="1200">
            <a:solidFill>
              <a:schemeClr val="tx1"/>
            </a:solidFill>
          </a:endParaRPr>
        </a:p>
      </dsp:txBody>
      <dsp:txXfrm>
        <a:off x="291267" y="1450909"/>
        <a:ext cx="3824115" cy="293016"/>
      </dsp:txXfrm>
    </dsp:sp>
    <dsp:sp modelId="{02857C43-EA4B-4AA4-8497-CD89506EE5C4}">
      <dsp:nvSpPr>
        <dsp:cNvPr id="0" name=""/>
        <dsp:cNvSpPr/>
      </dsp:nvSpPr>
      <dsp:spPr>
        <a:xfrm>
          <a:off x="0" y="3655627"/>
          <a:ext cx="5508313" cy="831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7506" tIns="229108" rIns="42750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Sistema immunitario </a:t>
          </a:r>
          <a:r>
            <a:rPr lang="it-IT" sz="1100" b="0" i="0" kern="1200" baseline="0" dirty="0">
              <a:solidFill>
                <a:schemeClr val="tx1"/>
              </a:solidFill>
            </a:rPr>
            <a:t>→ linfociti T, cellule NK.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Endotelio </a:t>
          </a:r>
          <a:r>
            <a:rPr lang="it-IT" sz="1100" b="0" i="0" kern="1200" baseline="0" dirty="0">
              <a:solidFill>
                <a:schemeClr val="tx1"/>
              </a:solidFill>
            </a:rPr>
            <a:t>→ vasodilatazione e perfusione tissutale.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1" i="0" kern="1200" baseline="0" dirty="0">
              <a:solidFill>
                <a:schemeClr val="tx1"/>
              </a:solidFill>
            </a:rPr>
            <a:t>Ferita chirurgica </a:t>
          </a:r>
          <a:r>
            <a:rPr lang="it-IT" sz="1100" b="0" i="0" kern="1200" baseline="0" dirty="0">
              <a:solidFill>
                <a:schemeClr val="tx1"/>
              </a:solidFill>
            </a:rPr>
            <a:t>→ sintesi di collagene e </a:t>
          </a:r>
          <a:r>
            <a:rPr lang="it-IT" sz="1100" b="0" i="0" kern="1200" baseline="0" dirty="0" err="1">
              <a:solidFill>
                <a:schemeClr val="tx1"/>
              </a:solidFill>
            </a:rPr>
            <a:t>neoangiogenesi</a:t>
          </a:r>
          <a:r>
            <a:rPr lang="it-IT" sz="1100" b="0" i="0" kern="1200" baseline="0" dirty="0">
              <a:solidFill>
                <a:schemeClr val="tx1"/>
              </a:solidFill>
            </a:rPr>
            <a:t>.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55627"/>
        <a:ext cx="5508313" cy="831600"/>
      </dsp:txXfrm>
    </dsp:sp>
    <dsp:sp modelId="{3C29CC9E-9434-49CD-83BA-7FEE30DD6889}">
      <dsp:nvSpPr>
        <dsp:cNvPr id="0" name=""/>
        <dsp:cNvSpPr/>
      </dsp:nvSpPr>
      <dsp:spPr>
        <a:xfrm>
          <a:off x="275415" y="3493267"/>
          <a:ext cx="385581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741" tIns="0" rIns="145741" bIns="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b="1" i="0" kern="1200" baseline="0">
              <a:solidFill>
                <a:schemeClr val="tx1"/>
              </a:solidFill>
            </a:rPr>
            <a:t>Target d’azione</a:t>
          </a:r>
          <a:endParaRPr lang="it-IT" sz="1100" b="1" kern="1200">
            <a:solidFill>
              <a:schemeClr val="tx1"/>
            </a:solidFill>
          </a:endParaRPr>
        </a:p>
      </dsp:txBody>
      <dsp:txXfrm>
        <a:off x="291267" y="3509119"/>
        <a:ext cx="3824115" cy="293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FD0A6-E9F2-41DC-A80F-6AFD7B039984}">
      <dsp:nvSpPr>
        <dsp:cNvPr id="0" name=""/>
        <dsp:cNvSpPr/>
      </dsp:nvSpPr>
      <dsp:spPr>
        <a:xfrm>
          <a:off x="0" y="291395"/>
          <a:ext cx="5671550" cy="1247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0175" tIns="249936" rIns="44017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>
              <a:solidFill>
                <a:schemeClr val="tx1"/>
              </a:solidFill>
            </a:rPr>
            <a:t>Aminoacido non essenziale in condizioni fisiologiche, ma condizionatamente essenziale in caso di stress, trauma o sepsi.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>
              <a:solidFill>
                <a:schemeClr val="tx1"/>
              </a:solidFill>
            </a:rPr>
            <a:t>Formula chimica: C₅H₁₀N₂O₃.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>
              <a:solidFill>
                <a:schemeClr val="tx1"/>
              </a:solidFill>
            </a:rPr>
            <a:t>Precursore di glutatione, purine, pirimidine e substrato energetico per cellule ad alta replicazione.</a:t>
          </a:r>
        </a:p>
      </dsp:txBody>
      <dsp:txXfrm>
        <a:off x="0" y="291395"/>
        <a:ext cx="5671550" cy="1247400"/>
      </dsp:txXfrm>
    </dsp:sp>
    <dsp:sp modelId="{DF8314D4-0818-4715-8B65-5088FF275464}">
      <dsp:nvSpPr>
        <dsp:cNvPr id="0" name=""/>
        <dsp:cNvSpPr/>
      </dsp:nvSpPr>
      <dsp:spPr>
        <a:xfrm>
          <a:off x="283577" y="114275"/>
          <a:ext cx="3970085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060" tIns="0" rIns="15006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>
              <a:solidFill>
                <a:schemeClr val="tx1"/>
              </a:solidFill>
            </a:rPr>
            <a:t>Struttura biochimica</a:t>
          </a:r>
        </a:p>
      </dsp:txBody>
      <dsp:txXfrm>
        <a:off x="300870" y="131568"/>
        <a:ext cx="3935499" cy="319654"/>
      </dsp:txXfrm>
    </dsp:sp>
    <dsp:sp modelId="{F68744AE-6CAA-4967-B261-37C010A457EE}">
      <dsp:nvSpPr>
        <dsp:cNvPr id="0" name=""/>
        <dsp:cNvSpPr/>
      </dsp:nvSpPr>
      <dsp:spPr>
        <a:xfrm>
          <a:off x="0" y="1780716"/>
          <a:ext cx="5671550" cy="1285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0175" tIns="249936" rIns="44017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Energetico</a:t>
          </a:r>
          <a:r>
            <a:rPr lang="it-IT" sz="1200" kern="1200" dirty="0">
              <a:solidFill>
                <a:schemeClr val="tx1"/>
              </a:solidFill>
            </a:rPr>
            <a:t> – Combustibile per </a:t>
          </a:r>
          <a:r>
            <a:rPr lang="it-IT" sz="1200" kern="1200" dirty="0" err="1">
              <a:solidFill>
                <a:schemeClr val="tx1"/>
              </a:solidFill>
            </a:rPr>
            <a:t>enterociti</a:t>
          </a:r>
          <a:r>
            <a:rPr lang="it-IT" sz="1200" kern="1200" dirty="0">
              <a:solidFill>
                <a:schemeClr val="tx1"/>
              </a:solidFill>
            </a:rPr>
            <a:t> e linfociti → mantiene integrità della barriera intestinale.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Antiossidant</a:t>
          </a:r>
          <a:r>
            <a:rPr lang="it-IT" sz="1200" kern="1200" dirty="0">
              <a:solidFill>
                <a:schemeClr val="tx1"/>
              </a:solidFill>
            </a:rPr>
            <a:t>e – Precursore del </a:t>
          </a:r>
          <a:r>
            <a:rPr lang="it-IT" sz="1200" kern="1200" dirty="0" err="1">
              <a:solidFill>
                <a:schemeClr val="tx1"/>
              </a:solidFill>
            </a:rPr>
            <a:t>glutatione</a:t>
          </a:r>
          <a:r>
            <a:rPr lang="it-IT" sz="1200" kern="1200" dirty="0">
              <a:solidFill>
                <a:schemeClr val="tx1"/>
              </a:solidFill>
            </a:rPr>
            <a:t> → riduce stress ossidativo.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Metabolico</a:t>
          </a:r>
          <a:r>
            <a:rPr lang="it-IT" sz="1200" kern="1200" dirty="0">
              <a:solidFill>
                <a:schemeClr val="tx1"/>
              </a:solidFill>
            </a:rPr>
            <a:t> – Promuove sintesi proteica e risparmio di massa magra.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Immunitario</a:t>
          </a:r>
          <a:r>
            <a:rPr lang="it-IT" sz="1200" kern="1200" dirty="0">
              <a:solidFill>
                <a:schemeClr val="tx1"/>
              </a:solidFill>
            </a:rPr>
            <a:t> – Supporta proliferazione e differenziazione linfocitaria.</a:t>
          </a:r>
        </a:p>
      </dsp:txBody>
      <dsp:txXfrm>
        <a:off x="0" y="1780716"/>
        <a:ext cx="5671550" cy="1285200"/>
      </dsp:txXfrm>
    </dsp:sp>
    <dsp:sp modelId="{A85EEE5C-5D1D-4301-AA4F-207C17DA65CF}">
      <dsp:nvSpPr>
        <dsp:cNvPr id="0" name=""/>
        <dsp:cNvSpPr/>
      </dsp:nvSpPr>
      <dsp:spPr>
        <a:xfrm>
          <a:off x="283577" y="1603595"/>
          <a:ext cx="3970085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060" tIns="0" rIns="15006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>
              <a:solidFill>
                <a:schemeClr val="tx1"/>
              </a:solidFill>
            </a:rPr>
            <a:t>Funzioni principali e meccanismi fisiologici</a:t>
          </a:r>
        </a:p>
      </dsp:txBody>
      <dsp:txXfrm>
        <a:off x="300870" y="1620888"/>
        <a:ext cx="3935499" cy="319654"/>
      </dsp:txXfrm>
    </dsp:sp>
    <dsp:sp modelId="{9777136E-7960-4834-9906-4AB744E6BCA8}">
      <dsp:nvSpPr>
        <dsp:cNvPr id="0" name=""/>
        <dsp:cNvSpPr/>
      </dsp:nvSpPr>
      <dsp:spPr>
        <a:xfrm>
          <a:off x="0" y="3307836"/>
          <a:ext cx="5671550" cy="1077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0175" tIns="249936" rIns="44017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Mucosa intestinale </a:t>
          </a:r>
          <a:r>
            <a:rPr lang="it-IT" sz="1200" kern="1200" dirty="0">
              <a:solidFill>
                <a:schemeClr val="tx1"/>
              </a:solidFill>
            </a:rPr>
            <a:t>→ integrità barriera e prevenzione traslocazione batterica.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Sistema immunitario </a:t>
          </a:r>
          <a:r>
            <a:rPr lang="it-IT" sz="1200" kern="1200" dirty="0">
              <a:solidFill>
                <a:schemeClr val="tx1"/>
              </a:solidFill>
            </a:rPr>
            <a:t>→ linfociti e macrofagi.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Muscolo</a:t>
          </a:r>
          <a:r>
            <a:rPr lang="it-IT" sz="1200" kern="1200" dirty="0">
              <a:solidFill>
                <a:schemeClr val="tx1"/>
              </a:solidFill>
            </a:rPr>
            <a:t> → protezione massa magra.</a:t>
          </a:r>
        </a:p>
      </dsp:txBody>
      <dsp:txXfrm>
        <a:off x="0" y="3307836"/>
        <a:ext cx="5671550" cy="1077300"/>
      </dsp:txXfrm>
    </dsp:sp>
    <dsp:sp modelId="{153BFE98-FC4C-46A7-BBFE-5862B4C92742}">
      <dsp:nvSpPr>
        <dsp:cNvPr id="0" name=""/>
        <dsp:cNvSpPr/>
      </dsp:nvSpPr>
      <dsp:spPr>
        <a:xfrm>
          <a:off x="283577" y="3130716"/>
          <a:ext cx="3970085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060" tIns="0" rIns="150060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>
              <a:solidFill>
                <a:schemeClr val="tx1"/>
              </a:solidFill>
            </a:rPr>
            <a:t>Target d’azione</a:t>
          </a:r>
        </a:p>
      </dsp:txBody>
      <dsp:txXfrm>
        <a:off x="300870" y="3148009"/>
        <a:ext cx="3935499" cy="3196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03454-5096-491E-93C8-F342923CFA57}">
      <dsp:nvSpPr>
        <dsp:cNvPr id="0" name=""/>
        <dsp:cNvSpPr/>
      </dsp:nvSpPr>
      <dsp:spPr>
        <a:xfrm>
          <a:off x="0" y="292192"/>
          <a:ext cx="5203766" cy="9418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70" tIns="270764" rIns="403870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>
              <a:solidFill>
                <a:schemeClr val="tx1"/>
              </a:solidFill>
            </a:rPr>
            <a:t>Composti organici formati da una base azotata, zucchero (ribosio o desossiribosio) e gruppo fosfato.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kern="1200">
              <a:solidFill>
                <a:schemeClr val="tx1"/>
              </a:solidFill>
            </a:rPr>
            <a:t>Costituenti fondamentali di DNA e RNA.</a:t>
          </a:r>
        </a:p>
      </dsp:txBody>
      <dsp:txXfrm>
        <a:off x="0" y="292192"/>
        <a:ext cx="5203766" cy="941850"/>
      </dsp:txXfrm>
    </dsp:sp>
    <dsp:sp modelId="{2ECCC984-4D2C-4C1D-9DC7-A7BF59A7F33D}">
      <dsp:nvSpPr>
        <dsp:cNvPr id="0" name=""/>
        <dsp:cNvSpPr/>
      </dsp:nvSpPr>
      <dsp:spPr>
        <a:xfrm>
          <a:off x="260188" y="100312"/>
          <a:ext cx="3642636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683" tIns="0" rIns="13768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>
              <a:solidFill>
                <a:schemeClr val="tx1"/>
              </a:solidFill>
            </a:rPr>
            <a:t>Struttura biochimica</a:t>
          </a:r>
        </a:p>
      </dsp:txBody>
      <dsp:txXfrm>
        <a:off x="278922" y="119046"/>
        <a:ext cx="3605168" cy="346292"/>
      </dsp:txXfrm>
    </dsp:sp>
    <dsp:sp modelId="{E0532FFB-69C5-4876-9F5F-9F151FBB66F5}">
      <dsp:nvSpPr>
        <dsp:cNvPr id="0" name=""/>
        <dsp:cNvSpPr/>
      </dsp:nvSpPr>
      <dsp:spPr>
        <a:xfrm>
          <a:off x="0" y="1496122"/>
          <a:ext cx="5203766" cy="17608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70" tIns="270764" rIns="403870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>
              <a:solidFill>
                <a:schemeClr val="tx1"/>
              </a:solidFill>
            </a:rPr>
            <a:t>Replicazione cellulare </a:t>
          </a:r>
          <a:r>
            <a:rPr lang="it-IT" sz="1300" kern="1200" dirty="0">
              <a:solidFill>
                <a:schemeClr val="tx1"/>
              </a:solidFill>
            </a:rPr>
            <a:t>– Supportano sintesi di DNA/RNA in cellule ad alta attività mitotica (linfociti, </a:t>
          </a:r>
          <a:r>
            <a:rPr lang="it-IT" sz="1300" kern="1200" dirty="0" err="1">
              <a:solidFill>
                <a:schemeClr val="tx1"/>
              </a:solidFill>
            </a:rPr>
            <a:t>enterociti</a:t>
          </a:r>
          <a:r>
            <a:rPr lang="it-IT" sz="1300" kern="1200" dirty="0">
              <a:solidFill>
                <a:schemeClr val="tx1"/>
              </a:solidFill>
            </a:rPr>
            <a:t>).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>
              <a:solidFill>
                <a:schemeClr val="tx1"/>
              </a:solidFill>
            </a:rPr>
            <a:t>Immunitario</a:t>
          </a:r>
          <a:r>
            <a:rPr lang="it-IT" sz="1300" kern="1200" dirty="0">
              <a:solidFill>
                <a:schemeClr val="tx1"/>
              </a:solidFill>
            </a:rPr>
            <a:t> – Facilitano proliferazione linfocitaria e produzione anticorpale.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>
              <a:solidFill>
                <a:schemeClr val="tx1"/>
              </a:solidFill>
            </a:rPr>
            <a:t>Intestinale </a:t>
          </a:r>
          <a:r>
            <a:rPr lang="it-IT" sz="1300" kern="1200" dirty="0">
              <a:solidFill>
                <a:schemeClr val="tx1"/>
              </a:solidFill>
            </a:rPr>
            <a:t>– Mantengono integrità mucosa e riparazione epiteliale.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>
              <a:solidFill>
                <a:schemeClr val="tx1"/>
              </a:solidFill>
            </a:rPr>
            <a:t>Metabolico</a:t>
          </a:r>
          <a:r>
            <a:rPr lang="it-IT" sz="1300" kern="1200" dirty="0">
              <a:solidFill>
                <a:schemeClr val="tx1"/>
              </a:solidFill>
            </a:rPr>
            <a:t> – Migliorano recupero energetico cellulare.</a:t>
          </a:r>
        </a:p>
      </dsp:txBody>
      <dsp:txXfrm>
        <a:off x="0" y="1496122"/>
        <a:ext cx="5203766" cy="1760850"/>
      </dsp:txXfrm>
    </dsp:sp>
    <dsp:sp modelId="{AAF80B8E-7CF4-4833-871E-2A2F40FCD7B1}">
      <dsp:nvSpPr>
        <dsp:cNvPr id="0" name=""/>
        <dsp:cNvSpPr/>
      </dsp:nvSpPr>
      <dsp:spPr>
        <a:xfrm>
          <a:off x="260188" y="1304242"/>
          <a:ext cx="3642636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683" tIns="0" rIns="13768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>
              <a:solidFill>
                <a:schemeClr val="tx1"/>
              </a:solidFill>
            </a:rPr>
            <a:t>Funzioni principali e meccanismi fisiologici</a:t>
          </a:r>
        </a:p>
      </dsp:txBody>
      <dsp:txXfrm>
        <a:off x="278922" y="1322976"/>
        <a:ext cx="3605168" cy="346292"/>
      </dsp:txXfrm>
    </dsp:sp>
    <dsp:sp modelId="{96595028-0850-4952-916C-C340F3293512}">
      <dsp:nvSpPr>
        <dsp:cNvPr id="0" name=""/>
        <dsp:cNvSpPr/>
      </dsp:nvSpPr>
      <dsp:spPr>
        <a:xfrm>
          <a:off x="0" y="3519052"/>
          <a:ext cx="5203766" cy="98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3870" tIns="270764" rIns="403870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 err="1">
              <a:solidFill>
                <a:schemeClr val="tx1"/>
              </a:solidFill>
            </a:rPr>
            <a:t>Enterociti</a:t>
          </a:r>
          <a:r>
            <a:rPr lang="it-IT" sz="1300" b="1" kern="1200" dirty="0">
              <a:solidFill>
                <a:schemeClr val="tx1"/>
              </a:solidFill>
            </a:rPr>
            <a:t> </a:t>
          </a:r>
          <a:r>
            <a:rPr lang="it-IT" sz="1300" kern="1200" dirty="0">
              <a:solidFill>
                <a:schemeClr val="tx1"/>
              </a:solidFill>
            </a:rPr>
            <a:t>→ mantenimento barriera intestinale.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>
              <a:solidFill>
                <a:schemeClr val="tx1"/>
              </a:solidFill>
            </a:rPr>
            <a:t>Sistema immunitario </a:t>
          </a:r>
          <a:r>
            <a:rPr lang="it-IT" sz="1300" kern="1200" dirty="0">
              <a:solidFill>
                <a:schemeClr val="tx1"/>
              </a:solidFill>
            </a:rPr>
            <a:t>→ proliferazione linfocitaria.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300" b="1" kern="1200" dirty="0">
              <a:solidFill>
                <a:schemeClr val="tx1"/>
              </a:solidFill>
            </a:rPr>
            <a:t>Fegato</a:t>
          </a:r>
          <a:r>
            <a:rPr lang="it-IT" sz="1300" kern="1200" dirty="0">
              <a:solidFill>
                <a:schemeClr val="tx1"/>
              </a:solidFill>
            </a:rPr>
            <a:t> → rigenerazione epiteliale e funzione metabolica.</a:t>
          </a:r>
        </a:p>
      </dsp:txBody>
      <dsp:txXfrm>
        <a:off x="0" y="3519052"/>
        <a:ext cx="5203766" cy="982800"/>
      </dsp:txXfrm>
    </dsp:sp>
    <dsp:sp modelId="{1481D042-0669-4385-A1E2-24D5907F4C3B}">
      <dsp:nvSpPr>
        <dsp:cNvPr id="0" name=""/>
        <dsp:cNvSpPr/>
      </dsp:nvSpPr>
      <dsp:spPr>
        <a:xfrm>
          <a:off x="260188" y="3327172"/>
          <a:ext cx="3642636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683" tIns="0" rIns="137683" bIns="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>
              <a:solidFill>
                <a:schemeClr val="tx1"/>
              </a:solidFill>
            </a:rPr>
            <a:t>Target d’azione</a:t>
          </a:r>
        </a:p>
      </dsp:txBody>
      <dsp:txXfrm>
        <a:off x="278922" y="3345906"/>
        <a:ext cx="3605168" cy="3462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4E95E-01C3-44E4-9291-76A6A97C40BA}">
      <dsp:nvSpPr>
        <dsp:cNvPr id="0" name=""/>
        <dsp:cNvSpPr/>
      </dsp:nvSpPr>
      <dsp:spPr>
        <a:xfrm>
          <a:off x="0" y="422361"/>
          <a:ext cx="5300495" cy="6993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377" tIns="249936" rIns="411377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>
              <a:solidFill>
                <a:schemeClr val="tx1"/>
              </a:solidFill>
            </a:rPr>
            <a:t>Acidi grassi polinsaturi a lunga catena derivati dall’acido α-linolenico.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>
              <a:solidFill>
                <a:schemeClr val="tx1"/>
              </a:solidFill>
            </a:rPr>
            <a:t>EPA (C20:5 ω-3), DHA (C22:6 ω-3).</a:t>
          </a:r>
        </a:p>
      </dsp:txBody>
      <dsp:txXfrm>
        <a:off x="0" y="422361"/>
        <a:ext cx="5300495" cy="699300"/>
      </dsp:txXfrm>
    </dsp:sp>
    <dsp:sp modelId="{E8686DA2-A23A-4D10-A8A4-7F35EF199303}">
      <dsp:nvSpPr>
        <dsp:cNvPr id="0" name=""/>
        <dsp:cNvSpPr/>
      </dsp:nvSpPr>
      <dsp:spPr>
        <a:xfrm>
          <a:off x="265024" y="245241"/>
          <a:ext cx="3710346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42" tIns="0" rIns="140242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>
              <a:solidFill>
                <a:schemeClr val="tx1"/>
              </a:solidFill>
            </a:rPr>
            <a:t>Struttura biochimica</a:t>
          </a:r>
        </a:p>
      </dsp:txBody>
      <dsp:txXfrm>
        <a:off x="282317" y="262534"/>
        <a:ext cx="3675760" cy="319654"/>
      </dsp:txXfrm>
    </dsp:sp>
    <dsp:sp modelId="{D4331DDE-2459-4F2F-9C7A-64E892EC2612}">
      <dsp:nvSpPr>
        <dsp:cNvPr id="0" name=""/>
        <dsp:cNvSpPr/>
      </dsp:nvSpPr>
      <dsp:spPr>
        <a:xfrm>
          <a:off x="0" y="1363582"/>
          <a:ext cx="5300495" cy="1927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377" tIns="249936" rIns="411377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Antinfiammatorio </a:t>
          </a:r>
          <a:r>
            <a:rPr lang="it-IT" sz="1200" kern="1200" dirty="0">
              <a:solidFill>
                <a:schemeClr val="tx1"/>
              </a:solidFill>
            </a:rPr>
            <a:t>– Competono con ω-6 → ↓</a:t>
          </a:r>
          <a:r>
            <a:rPr lang="it-IT" sz="1200" b="1" kern="1200" dirty="0">
              <a:solidFill>
                <a:schemeClr val="tx1"/>
              </a:solidFill>
            </a:rPr>
            <a:t>  </a:t>
          </a:r>
          <a:r>
            <a:rPr lang="it-IT" sz="1200" kern="1200" dirty="0" err="1">
              <a:solidFill>
                <a:schemeClr val="tx1"/>
              </a:solidFill>
            </a:rPr>
            <a:t>eicosanoidi</a:t>
          </a:r>
          <a:r>
            <a:rPr lang="it-IT" sz="1200" kern="1200" dirty="0">
              <a:solidFill>
                <a:schemeClr val="tx1"/>
              </a:solidFill>
            </a:rPr>
            <a:t> pro-infiammatori derivati dall’acido </a:t>
          </a:r>
          <a:r>
            <a:rPr lang="it-IT" sz="1200" kern="1200" dirty="0" err="1">
              <a:solidFill>
                <a:schemeClr val="tx1"/>
              </a:solidFill>
            </a:rPr>
            <a:t>arachidonico</a:t>
          </a:r>
          <a:r>
            <a:rPr lang="it-IT" sz="1200" kern="1200" dirty="0">
              <a:solidFill>
                <a:schemeClr val="tx1"/>
              </a:solidFill>
            </a:rPr>
            <a:t> (ω-6) (PGE2, LTB4); ↑ mediatori lipidici specializzati pro-</a:t>
          </a:r>
          <a:r>
            <a:rPr lang="it-IT" sz="1200" kern="1200" dirty="0" err="1">
              <a:solidFill>
                <a:schemeClr val="tx1"/>
              </a:solidFill>
            </a:rPr>
            <a:t>resolutivi</a:t>
          </a:r>
          <a:r>
            <a:rPr lang="it-IT" sz="1200" kern="1200" dirty="0">
              <a:solidFill>
                <a:schemeClr val="tx1"/>
              </a:solidFill>
            </a:rPr>
            <a:t> (</a:t>
          </a:r>
          <a:r>
            <a:rPr lang="it-IT" sz="1200" kern="1200" dirty="0" err="1">
              <a:solidFill>
                <a:schemeClr val="tx1"/>
              </a:solidFill>
            </a:rPr>
            <a:t>resolvine</a:t>
          </a:r>
          <a:r>
            <a:rPr lang="it-IT" sz="1200" kern="1200" dirty="0">
              <a:solidFill>
                <a:schemeClr val="tx1"/>
              </a:solidFill>
            </a:rPr>
            <a:t>, </a:t>
          </a:r>
          <a:r>
            <a:rPr lang="it-IT" sz="1200" kern="1200" dirty="0" err="1">
              <a:solidFill>
                <a:schemeClr val="tx1"/>
              </a:solidFill>
            </a:rPr>
            <a:t>protectine</a:t>
          </a:r>
          <a:r>
            <a:rPr lang="it-IT" sz="1200" kern="1200" dirty="0">
              <a:solidFill>
                <a:schemeClr val="tx1"/>
              </a:solidFill>
            </a:rPr>
            <a:t> e </a:t>
          </a:r>
          <a:r>
            <a:rPr lang="it-IT" sz="1200" kern="1200" dirty="0" err="1">
              <a:solidFill>
                <a:schemeClr val="tx1"/>
              </a:solidFill>
            </a:rPr>
            <a:t>maresine</a:t>
          </a:r>
          <a:r>
            <a:rPr lang="it-IT" sz="1200" kern="1200" dirty="0">
              <a:solidFill>
                <a:schemeClr val="tx1"/>
              </a:solidFill>
            </a:rPr>
            <a:t>).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Immunomodulante</a:t>
          </a:r>
          <a:r>
            <a:rPr lang="it-IT" sz="1200" kern="1200" dirty="0">
              <a:solidFill>
                <a:schemeClr val="tx1"/>
              </a:solidFill>
            </a:rPr>
            <a:t> – Regolano attività linfocitaria e risposta di fase acuta.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Vascolare</a:t>
          </a:r>
          <a:r>
            <a:rPr lang="it-IT" sz="1200" kern="1200" dirty="0">
              <a:solidFill>
                <a:schemeClr val="tx1"/>
              </a:solidFill>
            </a:rPr>
            <a:t> – Migliorano fluidità di membrana e microcircolo.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Metabolico</a:t>
          </a:r>
          <a:r>
            <a:rPr lang="it-IT" sz="1200" kern="1200" dirty="0">
              <a:solidFill>
                <a:schemeClr val="tx1"/>
              </a:solidFill>
            </a:rPr>
            <a:t> – Riduzione trigliceridi e supporto anabolico nel recupero chirurgico.</a:t>
          </a:r>
        </a:p>
      </dsp:txBody>
      <dsp:txXfrm>
        <a:off x="0" y="1363582"/>
        <a:ext cx="5300495" cy="1927800"/>
      </dsp:txXfrm>
    </dsp:sp>
    <dsp:sp modelId="{D9A0D11E-9E6D-4195-AD12-1029F9446DAD}">
      <dsp:nvSpPr>
        <dsp:cNvPr id="0" name=""/>
        <dsp:cNvSpPr/>
      </dsp:nvSpPr>
      <dsp:spPr>
        <a:xfrm>
          <a:off x="265024" y="1186462"/>
          <a:ext cx="3710346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42" tIns="0" rIns="140242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tx1"/>
              </a:solidFill>
            </a:rPr>
            <a:t>Funzioni principali e meccanismi fisiologici</a:t>
          </a:r>
        </a:p>
      </dsp:txBody>
      <dsp:txXfrm>
        <a:off x="282317" y="1203755"/>
        <a:ext cx="3675760" cy="319654"/>
      </dsp:txXfrm>
    </dsp:sp>
    <dsp:sp modelId="{588FD34E-53A2-48A6-AB4A-EFA01B284FE2}">
      <dsp:nvSpPr>
        <dsp:cNvPr id="0" name=""/>
        <dsp:cNvSpPr/>
      </dsp:nvSpPr>
      <dsp:spPr>
        <a:xfrm>
          <a:off x="0" y="3533302"/>
          <a:ext cx="5300495" cy="907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377" tIns="249936" rIns="411377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Fegato</a:t>
          </a:r>
          <a:r>
            <a:rPr lang="it-IT" sz="1200" kern="1200" dirty="0">
              <a:solidFill>
                <a:schemeClr val="tx1"/>
              </a:solidFill>
            </a:rPr>
            <a:t> → modulazione sintesi di mediatori infiammatori (IL-6, TNF-α).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Sistema immunitario </a:t>
          </a:r>
          <a:r>
            <a:rPr lang="it-IT" sz="1200" kern="1200" dirty="0">
              <a:solidFill>
                <a:schemeClr val="tx1"/>
              </a:solidFill>
            </a:rPr>
            <a:t>→ macrofagi, linfociti.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>
              <a:solidFill>
                <a:schemeClr val="tx1"/>
              </a:solidFill>
            </a:rPr>
            <a:t>Endotelio</a:t>
          </a:r>
          <a:r>
            <a:rPr lang="it-IT" sz="1200" kern="1200" dirty="0">
              <a:solidFill>
                <a:schemeClr val="tx1"/>
              </a:solidFill>
            </a:rPr>
            <a:t> → miglioramento perfusione e ossigenazione.</a:t>
          </a:r>
        </a:p>
      </dsp:txBody>
      <dsp:txXfrm>
        <a:off x="0" y="3533302"/>
        <a:ext cx="5300495" cy="907200"/>
      </dsp:txXfrm>
    </dsp:sp>
    <dsp:sp modelId="{5CFE0641-3FCB-4103-8CE1-776C8E119819}">
      <dsp:nvSpPr>
        <dsp:cNvPr id="0" name=""/>
        <dsp:cNvSpPr/>
      </dsp:nvSpPr>
      <dsp:spPr>
        <a:xfrm>
          <a:off x="265024" y="3356182"/>
          <a:ext cx="3710346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42" tIns="0" rIns="140242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>
              <a:solidFill>
                <a:schemeClr val="tx1"/>
              </a:solidFill>
            </a:rPr>
            <a:t>Target d’azione</a:t>
          </a:r>
        </a:p>
      </dsp:txBody>
      <dsp:txXfrm>
        <a:off x="282317" y="3373475"/>
        <a:ext cx="3675760" cy="3196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A6562-AAC7-4541-91FA-A5946EDA8FC9}">
      <dsp:nvSpPr>
        <dsp:cNvPr id="0" name=""/>
        <dsp:cNvSpPr/>
      </dsp:nvSpPr>
      <dsp:spPr>
        <a:xfrm>
          <a:off x="0" y="0"/>
          <a:ext cx="624870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58414-8B8A-4E1A-AC86-1C8E7D0AABE1}">
      <dsp:nvSpPr>
        <dsp:cNvPr id="0" name=""/>
        <dsp:cNvSpPr/>
      </dsp:nvSpPr>
      <dsp:spPr>
        <a:xfrm>
          <a:off x="0" y="0"/>
          <a:ext cx="1249740" cy="3957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i="1" kern="1200" dirty="0">
              <a:solidFill>
                <a:srgbClr val="2E3D92"/>
              </a:solidFill>
            </a:rPr>
            <a:t>Razionale</a:t>
          </a:r>
          <a:endParaRPr lang="it-IT" sz="2100" kern="1200" dirty="0"/>
        </a:p>
      </dsp:txBody>
      <dsp:txXfrm>
        <a:off x="0" y="0"/>
        <a:ext cx="1249740" cy="3957439"/>
      </dsp:txXfrm>
    </dsp:sp>
    <dsp:sp modelId="{17A5AC50-3991-4816-97D0-B4202B09605A}">
      <dsp:nvSpPr>
        <dsp:cNvPr id="0" name=""/>
        <dsp:cNvSpPr/>
      </dsp:nvSpPr>
      <dsp:spPr>
        <a:xfrm>
          <a:off x="1343470" y="61834"/>
          <a:ext cx="4905230" cy="123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/>
            <a:t>L’obesità è associata a infiammazione cronica di basso grado e disfunzione </a:t>
          </a:r>
          <a:r>
            <a:rPr lang="it-IT" sz="1900" kern="1200" dirty="0" err="1"/>
            <a:t>immuno</a:t>
          </a:r>
          <a:r>
            <a:rPr lang="it-IT" sz="1900" kern="1200" dirty="0"/>
            <a:t>‑metabolica oltre a possibili alterazioni dello stato nutrizionale (</a:t>
          </a:r>
          <a:r>
            <a:rPr lang="it-IT" sz="1900" kern="1200" dirty="0" err="1"/>
            <a:t>sarcopenia</a:t>
          </a:r>
          <a:r>
            <a:rPr lang="it-IT" sz="1900" kern="1200" dirty="0"/>
            <a:t>, deficit nutrizionali)</a:t>
          </a:r>
        </a:p>
      </dsp:txBody>
      <dsp:txXfrm>
        <a:off x="1343470" y="61834"/>
        <a:ext cx="4905230" cy="1236699"/>
      </dsp:txXfrm>
    </dsp:sp>
    <dsp:sp modelId="{0C251771-074B-4955-8382-AB015AA81BF6}">
      <dsp:nvSpPr>
        <dsp:cNvPr id="0" name=""/>
        <dsp:cNvSpPr/>
      </dsp:nvSpPr>
      <dsp:spPr>
        <a:xfrm>
          <a:off x="1249740" y="1298534"/>
          <a:ext cx="499896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EC235-3B4A-403A-AB90-98A67426C0F1}">
      <dsp:nvSpPr>
        <dsp:cNvPr id="0" name=""/>
        <dsp:cNvSpPr/>
      </dsp:nvSpPr>
      <dsp:spPr>
        <a:xfrm>
          <a:off x="1343470" y="1360369"/>
          <a:ext cx="4905230" cy="123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/>
            <a:t>La chirurgia maggiore su questo terreno può aumentare il rischio di complicanze</a:t>
          </a:r>
        </a:p>
      </dsp:txBody>
      <dsp:txXfrm>
        <a:off x="1343470" y="1360369"/>
        <a:ext cx="4905230" cy="1236699"/>
      </dsp:txXfrm>
    </dsp:sp>
    <dsp:sp modelId="{D5E1D9BF-94C1-4E75-A038-42A74D9BBF21}">
      <dsp:nvSpPr>
        <dsp:cNvPr id="0" name=""/>
        <dsp:cNvSpPr/>
      </dsp:nvSpPr>
      <dsp:spPr>
        <a:xfrm>
          <a:off x="1249740" y="2597069"/>
          <a:ext cx="499896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29DB2-7F4A-4CBD-A6BF-36C40CF53DF9}">
      <dsp:nvSpPr>
        <dsp:cNvPr id="0" name=""/>
        <dsp:cNvSpPr/>
      </dsp:nvSpPr>
      <dsp:spPr>
        <a:xfrm>
          <a:off x="1343470" y="2658904"/>
          <a:ext cx="4905230" cy="123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/>
            <a:t>La chirurgia </a:t>
          </a:r>
          <a:r>
            <a:rPr lang="it-IT" sz="1900" kern="1200" dirty="0" err="1"/>
            <a:t>bariatrica</a:t>
          </a:r>
          <a:r>
            <a:rPr lang="it-IT" sz="1900" kern="1200" dirty="0"/>
            <a:t> è spesso in elezione (margine per ottimizzazione preoperatoria)</a:t>
          </a:r>
        </a:p>
      </dsp:txBody>
      <dsp:txXfrm>
        <a:off x="1343470" y="2658904"/>
        <a:ext cx="4905230" cy="1236699"/>
      </dsp:txXfrm>
    </dsp:sp>
    <dsp:sp modelId="{F9716067-6179-491A-9485-173D01CD9CF8}">
      <dsp:nvSpPr>
        <dsp:cNvPr id="0" name=""/>
        <dsp:cNvSpPr/>
      </dsp:nvSpPr>
      <dsp:spPr>
        <a:xfrm>
          <a:off x="1249740" y="3895604"/>
          <a:ext cx="499896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28/10/2025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28/10/2025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Enfatizzare differenza ONS standard vs formule immuno‑arricchite. Non confondere con CHO loading.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7620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13EC-7B7F-4541-BB35-C47C1B0021A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39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38" name="Google Shape;83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15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Non usare sigle in questa slide. Metti in luce il ‘perché’ clinico.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9856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2_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85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28/10/2025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2.xml"/><Relationship Id="rId5" Type="http://schemas.openxmlformats.org/officeDocument/2006/relationships/image" Target="../media/image38.png"/><Relationship Id="rId10" Type="http://schemas.microsoft.com/office/2007/relationships/diagramDrawing" Target="../diagrams/drawing12.xml"/><Relationship Id="rId4" Type="http://schemas.openxmlformats.org/officeDocument/2006/relationships/image" Target="../media/image37.png"/><Relationship Id="rId9" Type="http://schemas.openxmlformats.org/officeDocument/2006/relationships/diagramColors" Target="../diagrams/colors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7821" y="750243"/>
            <a:ext cx="6444342" cy="28063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304297"/>
                </a:solidFill>
              </a:rPr>
              <a:t>IMMUNONUTRIZIONE PREOPERATORIA IN CONTESTO ERABS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6852" y="3914137"/>
            <a:ext cx="4526280" cy="1279652"/>
          </a:xfrm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it-IT" b="1" dirty="0">
                <a:solidFill>
                  <a:srgbClr val="E79130"/>
                </a:solidFill>
              </a:rPr>
              <a:t>BENEDETTA BELTRAME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it-IT" sz="1400" b="1" dirty="0">
                <a:solidFill>
                  <a:prstClr val="black"/>
                </a:solidFill>
              </a:rPr>
              <a:t>DIETISTA AUSL TOSCANA CENTRO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it-IT" sz="1050" b="1" dirty="0">
                <a:solidFill>
                  <a:prstClr val="black"/>
                </a:solidFill>
              </a:rPr>
              <a:t>PO SANTA MARIA NUOVA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it-IT" sz="1050" b="1" dirty="0">
                <a:solidFill>
                  <a:prstClr val="black"/>
                </a:solidFill>
              </a:rPr>
              <a:t>SOC CHIRURGIA GENERALE, BARIATRICA E METABOLICA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it-IT" sz="1000" b="1" i="1" dirty="0">
                <a:solidFill>
                  <a:prstClr val="black"/>
                </a:solidFill>
              </a:rPr>
              <a:t>DIRETTORE DOTT. ENRICO FACCHIANO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776" y="5628465"/>
            <a:ext cx="865707" cy="859611"/>
          </a:xfrm>
          <a:prstGeom prst="rect">
            <a:avLst/>
          </a:prstGeom>
        </p:spPr>
      </p:pic>
      <p:pic>
        <p:nvPicPr>
          <p:cNvPr id="5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92" y="5716163"/>
            <a:ext cx="12144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7155" b="12185"/>
          <a:stretch/>
        </p:blipFill>
        <p:spPr>
          <a:xfrm>
            <a:off x="285651" y="1895301"/>
            <a:ext cx="4870030" cy="257694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60271" y="1199350"/>
            <a:ext cx="1841792" cy="3246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/>
            <a:r>
              <a:rPr lang="it-IT" sz="2000" b="1" dirty="0">
                <a:solidFill>
                  <a:srgbClr val="C00000"/>
                </a:solidFill>
              </a:rPr>
              <a:t>Ω-3- EPA/DHA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210049" y="4196235"/>
            <a:ext cx="121365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42851" y="4658885"/>
            <a:ext cx="424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181817"/>
                </a:solidFill>
              </a:rPr>
              <a:t>Grimble</a:t>
            </a:r>
            <a:r>
              <a:rPr lang="en-US" sz="900" dirty="0">
                <a:solidFill>
                  <a:srgbClr val="181817"/>
                </a:solidFill>
              </a:rPr>
              <a:t> RF. Nutritional modulation of immune function. </a:t>
            </a:r>
            <a:r>
              <a:rPr lang="en-US" sz="900" i="1" dirty="0">
                <a:solidFill>
                  <a:srgbClr val="181817"/>
                </a:solidFill>
              </a:rPr>
              <a:t>Proceedings of the Nutrition Society</a:t>
            </a:r>
            <a:r>
              <a:rPr lang="en-US" sz="900" dirty="0">
                <a:solidFill>
                  <a:srgbClr val="181817"/>
                </a:solidFill>
              </a:rPr>
              <a:t>. 2001;60(3):389-397. doi:10.1079/PNS2001102</a:t>
            </a:r>
            <a:endParaRPr lang="it-IT" sz="900" dirty="0"/>
          </a:p>
        </p:txBody>
      </p:sp>
      <p:graphicFrame>
        <p:nvGraphicFramePr>
          <p:cNvPr id="13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371940"/>
              </p:ext>
            </p:extLst>
          </p:nvPr>
        </p:nvGraphicFramePr>
        <p:xfrm>
          <a:off x="5793971" y="1199351"/>
          <a:ext cx="5300495" cy="468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85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5" y="1931318"/>
            <a:ext cx="2915297" cy="27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36983" y="962786"/>
            <a:ext cx="8182155" cy="747510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rgbClr val="2E3D92"/>
                </a:solidFill>
              </a:rPr>
              <a:t>Singolo nutriente o combinazione?</a:t>
            </a:r>
            <a:endParaRPr sz="2800" dirty="0">
              <a:solidFill>
                <a:srgbClr val="2E3D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5926" y="1946030"/>
            <a:ext cx="5047459" cy="3760788"/>
          </a:xfr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Le </a:t>
            </a:r>
            <a:r>
              <a:rPr dirty="0" err="1">
                <a:solidFill>
                  <a:schemeClr val="tx1"/>
                </a:solidFill>
              </a:rPr>
              <a:t>miscele</a:t>
            </a:r>
            <a:r>
              <a:rPr dirty="0">
                <a:solidFill>
                  <a:schemeClr val="tx1"/>
                </a:solidFill>
              </a:rPr>
              <a:t> immuno‑</a:t>
            </a:r>
            <a:r>
              <a:rPr dirty="0" err="1">
                <a:solidFill>
                  <a:schemeClr val="tx1"/>
                </a:solidFill>
              </a:rPr>
              <a:t>arricchite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mostrano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effetti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additivi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sulla</a:t>
            </a:r>
            <a:r>
              <a:rPr b="1" dirty="0">
                <a:solidFill>
                  <a:schemeClr val="tx1"/>
                </a:solidFill>
              </a:rPr>
              <a:t> </a:t>
            </a:r>
            <a:r>
              <a:rPr b="1" dirty="0" err="1">
                <a:solidFill>
                  <a:schemeClr val="tx1"/>
                </a:solidFill>
              </a:rPr>
              <a:t>modulazione</a:t>
            </a:r>
            <a:r>
              <a:rPr b="1" dirty="0">
                <a:solidFill>
                  <a:schemeClr val="tx1"/>
                </a:solidFill>
              </a:rPr>
              <a:t> immuno‑</a:t>
            </a:r>
            <a:r>
              <a:rPr b="1" dirty="0" err="1">
                <a:solidFill>
                  <a:schemeClr val="tx1"/>
                </a:solidFill>
              </a:rPr>
              <a:t>infiammatoria</a:t>
            </a:r>
            <a:endParaRPr b="1" dirty="0">
              <a:solidFill>
                <a:schemeClr val="tx1"/>
              </a:solidFill>
            </a:endParaRPr>
          </a:p>
          <a:p>
            <a:r>
              <a:rPr dirty="0">
                <a:solidFill>
                  <a:schemeClr val="tx1"/>
                </a:solidFill>
              </a:rPr>
              <a:t>EPA/DHA </a:t>
            </a:r>
            <a:r>
              <a:rPr dirty="0" err="1">
                <a:solidFill>
                  <a:schemeClr val="tx1"/>
                </a:solidFill>
              </a:rPr>
              <a:t>ipotizzati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cruciali</a:t>
            </a:r>
            <a:r>
              <a:rPr dirty="0">
                <a:solidFill>
                  <a:schemeClr val="tx1"/>
                </a:solidFill>
              </a:rPr>
              <a:t> per </a:t>
            </a:r>
            <a:r>
              <a:rPr dirty="0" err="1">
                <a:solidFill>
                  <a:schemeClr val="tx1"/>
                </a:solidFill>
              </a:rPr>
              <a:t>l’effetto</a:t>
            </a:r>
            <a:r>
              <a:rPr dirty="0">
                <a:solidFill>
                  <a:schemeClr val="tx1"/>
                </a:solidFill>
              </a:rPr>
              <a:t> anti‑</a:t>
            </a:r>
            <a:r>
              <a:rPr dirty="0" err="1">
                <a:solidFill>
                  <a:schemeClr val="tx1"/>
                </a:solidFill>
              </a:rPr>
              <a:t>infiammatorio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sistemico</a:t>
            </a:r>
            <a:endParaRPr dirty="0">
              <a:solidFill>
                <a:schemeClr val="tx1"/>
              </a:solidFill>
            </a:endParaRPr>
          </a:p>
          <a:p>
            <a:r>
              <a:rPr dirty="0" err="1">
                <a:solidFill>
                  <a:schemeClr val="tx1"/>
                </a:solidFill>
              </a:rPr>
              <a:t>Arginina</a:t>
            </a:r>
            <a:r>
              <a:rPr dirty="0">
                <a:solidFill>
                  <a:schemeClr val="tx1"/>
                </a:solidFill>
              </a:rPr>
              <a:t>: </a:t>
            </a:r>
            <a:r>
              <a:rPr dirty="0" err="1">
                <a:solidFill>
                  <a:schemeClr val="tx1"/>
                </a:solidFill>
              </a:rPr>
              <a:t>cardine</a:t>
            </a:r>
            <a:r>
              <a:rPr dirty="0">
                <a:solidFill>
                  <a:schemeClr val="tx1"/>
                </a:solidFill>
              </a:rPr>
              <a:t> per </a:t>
            </a:r>
            <a:r>
              <a:rPr dirty="0" err="1">
                <a:solidFill>
                  <a:schemeClr val="tx1"/>
                </a:solidFill>
              </a:rPr>
              <a:t>funzione</a:t>
            </a:r>
            <a:r>
              <a:rPr dirty="0">
                <a:solidFill>
                  <a:schemeClr val="tx1"/>
                </a:solidFill>
              </a:rPr>
              <a:t> T‑</a:t>
            </a:r>
            <a:r>
              <a:rPr dirty="0" err="1">
                <a:solidFill>
                  <a:schemeClr val="tx1"/>
                </a:solidFill>
              </a:rPr>
              <a:t>cellulare</a:t>
            </a:r>
            <a:r>
              <a:rPr dirty="0">
                <a:solidFill>
                  <a:schemeClr val="tx1"/>
                </a:solidFill>
              </a:rPr>
              <a:t> e </a:t>
            </a:r>
            <a:r>
              <a:rPr dirty="0" err="1">
                <a:solidFill>
                  <a:schemeClr val="tx1"/>
                </a:solidFill>
              </a:rPr>
              <a:t>produzione</a:t>
            </a:r>
            <a:r>
              <a:rPr dirty="0">
                <a:solidFill>
                  <a:schemeClr val="tx1"/>
                </a:solidFill>
              </a:rPr>
              <a:t> di NO; 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Nucleotidi e Glutammina </a:t>
            </a:r>
            <a:r>
              <a:rPr dirty="0" err="1">
                <a:solidFill>
                  <a:schemeClr val="tx1"/>
                </a:solidFill>
              </a:rPr>
              <a:t>supportano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replicazione</a:t>
            </a:r>
            <a:r>
              <a:rPr dirty="0">
                <a:solidFill>
                  <a:schemeClr val="tx1"/>
                </a:solidFill>
              </a:rPr>
              <a:t> e </a:t>
            </a:r>
            <a:r>
              <a:rPr dirty="0" err="1">
                <a:solidFill>
                  <a:schemeClr val="tx1"/>
                </a:solidFill>
              </a:rPr>
              <a:t>barriera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intestinale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84" y="1977292"/>
            <a:ext cx="3373553" cy="2704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</p:spTree>
    <p:extLst>
      <p:ext uri="{BB962C8B-B14F-4D97-AF65-F5344CB8AC3E}">
        <p14:creationId xmlns:p14="http://schemas.microsoft.com/office/powerpoint/2010/main" val="17875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918" y="1127366"/>
            <a:ext cx="1452029" cy="145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John Travolta Meme GIFs | Teno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9942" y="1318194"/>
            <a:ext cx="4807295" cy="4633538"/>
          </a:xfrm>
          <a:prstGeom prst="rect">
            <a:avLst/>
          </a:prstGeom>
          <a:noFill/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65018" y="419201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4363" t="15849" r="14882" b="49811"/>
          <a:stretch>
            <a:fillRect/>
          </a:stretch>
        </p:blipFill>
        <p:spPr bwMode="auto">
          <a:xfrm>
            <a:off x="665018" y="1169556"/>
            <a:ext cx="3321482" cy="90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ome - Advanced Google Scholar - MIT Library at Melbourne Institute of  Technolog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854" y="3801511"/>
            <a:ext cx="1763285" cy="1019639"/>
          </a:xfrm>
          <a:prstGeom prst="rect">
            <a:avLst/>
          </a:prstGeom>
          <a:noFill/>
        </p:spPr>
      </p:pic>
      <p:pic>
        <p:nvPicPr>
          <p:cNvPr id="1030" name="Picture 6" descr="Cochrane Library | Cochrane Ital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018" y="3150187"/>
            <a:ext cx="1345982" cy="432663"/>
          </a:xfrm>
          <a:prstGeom prst="rect">
            <a:avLst/>
          </a:prstGeom>
          <a:noFill/>
        </p:spPr>
      </p:pic>
      <p:pic>
        <p:nvPicPr>
          <p:cNvPr id="1032" name="Picture 8" descr="EMBASE – Shrewsbury and Telford Health Librari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018" y="2175704"/>
            <a:ext cx="1834958" cy="807382"/>
          </a:xfrm>
          <a:prstGeom prst="rect">
            <a:avLst/>
          </a:prstGeom>
          <a:noFill/>
        </p:spPr>
      </p:pic>
      <p:pic>
        <p:nvPicPr>
          <p:cNvPr id="1034" name="Picture 10" descr="TRAINING WEBINARS TO GET ACQUAINTED WITH “ScienceDirect” AND “SCOPUS”  DATABASES | nuac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8858" y="2175704"/>
            <a:ext cx="1337642" cy="891762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/>
          <a:srcRect t="37107" r="73184" b="50063"/>
          <a:stretch>
            <a:fillRect/>
          </a:stretch>
        </p:blipFill>
        <p:spPr bwMode="auto">
          <a:xfrm>
            <a:off x="790753" y="5110599"/>
            <a:ext cx="2925610" cy="78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8573477" y="2343148"/>
            <a:ext cx="2102339" cy="35548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900" dirty="0">
                <a:solidFill>
                  <a:srgbClr val="2E3D92"/>
                </a:solidFill>
              </a:rPr>
              <a:t>("</a:t>
            </a:r>
            <a:r>
              <a:rPr lang="it-IT" sz="900" dirty="0" err="1">
                <a:solidFill>
                  <a:srgbClr val="2E3D92"/>
                </a:solidFill>
              </a:rPr>
              <a:t>Bariatric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Surgery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Obesity</a:t>
            </a:r>
            <a:r>
              <a:rPr lang="it-IT" sz="900" dirty="0">
                <a:solidFill>
                  <a:srgbClr val="2E3D92"/>
                </a:solidFill>
              </a:rPr>
              <a:t>, </a:t>
            </a:r>
            <a:r>
              <a:rPr lang="it-IT" sz="900" dirty="0" err="1">
                <a:solidFill>
                  <a:srgbClr val="2E3D92"/>
                </a:solidFill>
              </a:rPr>
              <a:t>Morbid</a:t>
            </a:r>
            <a:r>
              <a:rPr lang="it-IT" sz="900" dirty="0">
                <a:solidFill>
                  <a:srgbClr val="2E3D92"/>
                </a:solidFill>
              </a:rPr>
              <a:t>/</a:t>
            </a:r>
            <a:r>
              <a:rPr lang="it-IT" sz="900" dirty="0" err="1">
                <a:solidFill>
                  <a:srgbClr val="2E3D92"/>
                </a:solidFill>
              </a:rPr>
              <a:t>surgery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 OR "</a:t>
            </a:r>
            <a:r>
              <a:rPr lang="it-IT" sz="900" dirty="0" err="1">
                <a:solidFill>
                  <a:srgbClr val="2E3D92"/>
                </a:solidFill>
              </a:rPr>
              <a:t>Gastric</a:t>
            </a:r>
            <a:r>
              <a:rPr lang="it-IT" sz="900" dirty="0">
                <a:solidFill>
                  <a:srgbClr val="2E3D92"/>
                </a:solidFill>
              </a:rPr>
              <a:t> Bypass"[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Gastrectomy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Biliopancreatic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Diversion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   OR sleeve[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"sleeve </a:t>
            </a:r>
            <a:r>
              <a:rPr lang="it-IT" sz="900" dirty="0" err="1">
                <a:solidFill>
                  <a:srgbClr val="2E3D92"/>
                </a:solidFill>
              </a:rPr>
              <a:t>gastrectomy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"Roux-en-Y"[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])AND("</a:t>
            </a:r>
            <a:r>
              <a:rPr lang="it-IT" sz="900" dirty="0" err="1">
                <a:solidFill>
                  <a:srgbClr val="2E3D92"/>
                </a:solidFill>
              </a:rPr>
              <a:t>Enhanced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Recovery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After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Surgery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ERAS[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ERABS[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enhanced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recovery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])  AND (</a:t>
            </a:r>
            <a:r>
              <a:rPr lang="it-IT" sz="900" dirty="0" err="1">
                <a:solidFill>
                  <a:srgbClr val="2E3D92"/>
                </a:solidFill>
              </a:rPr>
              <a:t>preoperativ</a:t>
            </a:r>
            <a:r>
              <a:rPr lang="it-IT" sz="900" dirty="0">
                <a:solidFill>
                  <a:srgbClr val="2E3D92"/>
                </a:solidFill>
              </a:rPr>
              <a:t>*[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Preoperative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Period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]) AND(</a:t>
            </a:r>
            <a:r>
              <a:rPr lang="it-IT" sz="900" dirty="0" err="1">
                <a:solidFill>
                  <a:srgbClr val="2E3D92"/>
                </a:solidFill>
              </a:rPr>
              <a:t>immunonutrition</a:t>
            </a:r>
            <a:r>
              <a:rPr lang="it-IT" sz="900" dirty="0">
                <a:solidFill>
                  <a:srgbClr val="2E3D92"/>
                </a:solidFill>
              </a:rPr>
              <a:t>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"immune-</a:t>
            </a:r>
            <a:r>
              <a:rPr lang="it-IT" sz="900" dirty="0" err="1">
                <a:solidFill>
                  <a:srgbClr val="2E3D92"/>
                </a:solidFill>
              </a:rPr>
              <a:t>modulating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"immune </a:t>
            </a:r>
            <a:r>
              <a:rPr lang="it-IT" sz="900" dirty="0" err="1">
                <a:solidFill>
                  <a:srgbClr val="2E3D92"/>
                </a:solidFill>
              </a:rPr>
              <a:t>modulating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  OR </a:t>
            </a:r>
            <a:r>
              <a:rPr lang="it-IT" sz="900" dirty="0" err="1">
                <a:solidFill>
                  <a:srgbClr val="2E3D92"/>
                </a:solidFill>
              </a:rPr>
              <a:t>arginin</a:t>
            </a:r>
            <a:r>
              <a:rPr lang="it-IT" sz="900" dirty="0">
                <a:solidFill>
                  <a:srgbClr val="2E3D92"/>
                </a:solidFill>
              </a:rPr>
              <a:t>*[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EPA[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DHA[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"omega-3"[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nucleotide*[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])  AND ("</a:t>
            </a:r>
            <a:r>
              <a:rPr lang="it-IT" sz="900" dirty="0" err="1">
                <a:solidFill>
                  <a:srgbClr val="2E3D92"/>
                </a:solidFill>
              </a:rPr>
              <a:t>Enteral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Nutrition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Dietary</a:t>
            </a:r>
            <a:r>
              <a:rPr lang="it-IT" sz="900" dirty="0">
                <a:solidFill>
                  <a:srgbClr val="2E3D92"/>
                </a:solidFill>
              </a:rPr>
              <a:t> </a:t>
            </a:r>
            <a:r>
              <a:rPr lang="it-IT" sz="900" dirty="0" err="1">
                <a:solidFill>
                  <a:srgbClr val="2E3D92"/>
                </a:solidFill>
              </a:rPr>
              <a:t>Supplements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 OR </a:t>
            </a:r>
            <a:r>
              <a:rPr lang="it-IT" sz="900" dirty="0" err="1">
                <a:solidFill>
                  <a:srgbClr val="2E3D92"/>
                </a:solidFill>
              </a:rPr>
              <a:t>oral</a:t>
            </a:r>
            <a:r>
              <a:rPr lang="it-IT" sz="900" dirty="0">
                <a:solidFill>
                  <a:srgbClr val="2E3D92"/>
                </a:solidFill>
              </a:rPr>
              <a:t>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ONS[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</a:t>
            </a:r>
            <a:r>
              <a:rPr lang="it-IT" sz="900" dirty="0" err="1">
                <a:solidFill>
                  <a:srgbClr val="2E3D92"/>
                </a:solidFill>
              </a:rPr>
              <a:t>supplement</a:t>
            </a:r>
            <a:r>
              <a:rPr lang="it-IT" sz="900" dirty="0">
                <a:solidFill>
                  <a:srgbClr val="2E3D92"/>
                </a:solidFill>
              </a:rPr>
              <a:t>*[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 OR formula*[</a:t>
            </a:r>
            <a:r>
              <a:rPr lang="it-IT" sz="900" dirty="0" err="1">
                <a:solidFill>
                  <a:srgbClr val="2E3D92"/>
                </a:solidFill>
              </a:rPr>
              <a:t>tiab</a:t>
            </a:r>
            <a:r>
              <a:rPr lang="it-IT" sz="900" dirty="0">
                <a:solidFill>
                  <a:srgbClr val="2E3D92"/>
                </a:solidFill>
              </a:rPr>
              <a:t>])  NOT ("</a:t>
            </a:r>
            <a:r>
              <a:rPr lang="it-IT" sz="900" dirty="0" err="1">
                <a:solidFill>
                  <a:srgbClr val="2E3D92"/>
                </a:solidFill>
              </a:rPr>
              <a:t>Liver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Hepatectomy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</a:t>
            </a:r>
            <a:r>
              <a:rPr lang="it-IT" sz="900" dirty="0" err="1">
                <a:solidFill>
                  <a:srgbClr val="2E3D92"/>
                </a:solidFill>
              </a:rPr>
              <a:t>Sepsis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"Critical </a:t>
            </a:r>
            <a:r>
              <a:rPr lang="it-IT" sz="900" dirty="0" err="1">
                <a:solidFill>
                  <a:srgbClr val="2E3D92"/>
                </a:solidFill>
              </a:rPr>
              <a:t>Illness</a:t>
            </a:r>
            <a:r>
              <a:rPr lang="it-IT" sz="900" dirty="0">
                <a:solidFill>
                  <a:srgbClr val="2E3D92"/>
                </a:solidFill>
              </a:rPr>
              <a:t>"[</a:t>
            </a:r>
            <a:r>
              <a:rPr lang="it-IT" sz="900" dirty="0" err="1">
                <a:solidFill>
                  <a:srgbClr val="2E3D92"/>
                </a:solidFill>
              </a:rPr>
              <a:t>Mesh</a:t>
            </a:r>
            <a:r>
              <a:rPr lang="it-IT" sz="900" dirty="0">
                <a:solidFill>
                  <a:srgbClr val="2E3D92"/>
                </a:solidFill>
              </a:rPr>
              <a:t>] OR </a:t>
            </a:r>
            <a:r>
              <a:rPr lang="it-IT" sz="900" dirty="0" err="1">
                <a:solidFill>
                  <a:srgbClr val="2E3D92"/>
                </a:solidFill>
              </a:rPr>
              <a:t>animals</a:t>
            </a:r>
            <a:r>
              <a:rPr lang="it-IT" sz="900" dirty="0">
                <a:solidFill>
                  <a:srgbClr val="2E3D92"/>
                </a:solidFill>
              </a:rPr>
              <a:t>[</a:t>
            </a:r>
            <a:r>
              <a:rPr lang="it-IT" sz="900" dirty="0" err="1">
                <a:solidFill>
                  <a:srgbClr val="2E3D92"/>
                </a:solidFill>
              </a:rPr>
              <a:t>mh</a:t>
            </a:r>
            <a:r>
              <a:rPr lang="it-IT" sz="900" dirty="0">
                <a:solidFill>
                  <a:srgbClr val="2E3D92"/>
                </a:solidFill>
              </a:rPr>
              <a:t>] NOT </a:t>
            </a:r>
            <a:r>
              <a:rPr lang="it-IT" sz="900" dirty="0" err="1">
                <a:solidFill>
                  <a:srgbClr val="2E3D92"/>
                </a:solidFill>
              </a:rPr>
              <a:t>humans</a:t>
            </a:r>
            <a:r>
              <a:rPr lang="it-IT" sz="900" dirty="0">
                <a:solidFill>
                  <a:srgbClr val="2E3D92"/>
                </a:solidFill>
              </a:rPr>
              <a:t>[</a:t>
            </a:r>
            <a:r>
              <a:rPr lang="it-IT" sz="900" dirty="0" err="1">
                <a:solidFill>
                  <a:srgbClr val="2E3D92"/>
                </a:solidFill>
              </a:rPr>
              <a:t>mh</a:t>
            </a:r>
            <a:r>
              <a:rPr lang="it-IT" sz="900" dirty="0">
                <a:solidFill>
                  <a:srgbClr val="2E3D92"/>
                </a:solidFill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5209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1076099"/>
              </p:ext>
            </p:extLst>
          </p:nvPr>
        </p:nvGraphicFramePr>
        <p:xfrm>
          <a:off x="4505499" y="1330035"/>
          <a:ext cx="6248701" cy="3957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4486" y="5287474"/>
            <a:ext cx="483177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5A5A5A"/>
                </a:solidFill>
              </a:defRPr>
            </a:pPr>
            <a:r>
              <a:rPr sz="1000" dirty="0" err="1"/>
              <a:t>Cintoni</a:t>
            </a:r>
            <a:r>
              <a:rPr sz="1000" dirty="0"/>
              <a:t> M, </a:t>
            </a:r>
            <a:r>
              <a:rPr sz="1000" dirty="0" err="1"/>
              <a:t>Mele</a:t>
            </a:r>
            <a:r>
              <a:rPr sz="1000" dirty="0"/>
              <a:t> MC, Nutrients 2023;15(3):780. </a:t>
            </a:r>
            <a:r>
              <a:rPr sz="1000" dirty="0" err="1"/>
              <a:t>Gianotti</a:t>
            </a:r>
            <a:r>
              <a:rPr sz="1000" dirty="0"/>
              <a:t> L et al., EJSO 2024;50(5):106798.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70" y="1296785"/>
            <a:ext cx="3437885" cy="24711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753" y="3853872"/>
            <a:ext cx="2298721" cy="21135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33195" y="5598087"/>
            <a:ext cx="327183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b="1" dirty="0"/>
              <a:t>SURGICAL STRESS RESPONSE</a:t>
            </a:r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423949" y="466286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</p:spTree>
    <p:extLst>
      <p:ext uri="{BB962C8B-B14F-4D97-AF65-F5344CB8AC3E}">
        <p14:creationId xmlns:p14="http://schemas.microsoft.com/office/powerpoint/2010/main" val="26302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F6E3-E8E4-78D2-4F95-9126BACB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650656B-D39B-507A-D291-E1034CDF6E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1190" t="11801" r="36856" b="60348"/>
          <a:stretch/>
        </p:blipFill>
        <p:spPr>
          <a:xfrm>
            <a:off x="374789" y="1007404"/>
            <a:ext cx="3663668" cy="1796783"/>
          </a:xfrm>
          <a:prstGeom prst="rect">
            <a:avLst/>
          </a:prstGeom>
        </p:spPr>
      </p:pic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35F1A9BF-6978-256F-54A2-AB856AA02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866689"/>
              </p:ext>
            </p:extLst>
          </p:nvPr>
        </p:nvGraphicFramePr>
        <p:xfrm>
          <a:off x="502968" y="2943815"/>
          <a:ext cx="11197145" cy="290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olo 2">
            <a:extLst>
              <a:ext uri="{FF2B5EF4-FFF2-40B4-BE49-F238E27FC236}">
                <a16:creationId xmlns:a16="http://schemas.microsoft.com/office/drawing/2014/main" id="{BDCB66ED-F77E-5781-8A70-AC6E5FC66309}"/>
              </a:ext>
            </a:extLst>
          </p:cNvPr>
          <p:cNvSpPr txBox="1">
            <a:spLocks/>
          </p:cNvSpPr>
          <p:nvPr/>
        </p:nvSpPr>
        <p:spPr>
          <a:xfrm>
            <a:off x="502969" y="421925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FB455B-39D4-4125-8FFD-7877A7EF63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792" t="24791" r="45984" b="53359"/>
          <a:stretch/>
        </p:blipFill>
        <p:spPr>
          <a:xfrm>
            <a:off x="4038457" y="1080530"/>
            <a:ext cx="3924511" cy="16505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78FB53-025D-0E3D-107B-0941CFB480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2968" y="1036209"/>
            <a:ext cx="3894329" cy="17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85" y="1058759"/>
            <a:ext cx="4118707" cy="48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99921"/>
            <a:ext cx="1127283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25234" t="47407" r="47620" b="19805"/>
          <a:stretch/>
        </p:blipFill>
        <p:spPr>
          <a:xfrm>
            <a:off x="6475614" y="3575107"/>
            <a:ext cx="3282006" cy="2229879"/>
          </a:xfrm>
          <a:prstGeom prst="rect">
            <a:avLst/>
          </a:prstGeom>
        </p:spPr>
      </p:pic>
      <p:sp>
        <p:nvSpPr>
          <p:cNvPr id="2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502969" y="421925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  <p:pic>
        <p:nvPicPr>
          <p:cNvPr id="4098" name="Picture 2" descr="Riesco a mettere in dubbio gli altri gli provoco dubbi e li faccio dubitare  di me #dub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38" y="128910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651712297"/>
              </p:ext>
            </p:extLst>
          </p:nvPr>
        </p:nvGraphicFramePr>
        <p:xfrm>
          <a:off x="5777345" y="1588365"/>
          <a:ext cx="4954385" cy="1726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00" name="Picture 4" descr="Las clases | Baamboozle - Baamboozle | The Most Fun Classroom Games!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88" y="3499659"/>
            <a:ext cx="1337656" cy="13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94" y="1163781"/>
            <a:ext cx="3315693" cy="14592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933" t="48133" r="53999" b="19769"/>
          <a:stretch/>
        </p:blipFill>
        <p:spPr>
          <a:xfrm>
            <a:off x="502969" y="1489748"/>
            <a:ext cx="3421338" cy="409986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310" r="38228" b="90906"/>
          <a:stretch/>
        </p:blipFill>
        <p:spPr>
          <a:xfrm>
            <a:off x="89676" y="1163781"/>
            <a:ext cx="3991873" cy="4257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17099" t="19235" r="54741" b="71660"/>
          <a:stretch/>
        </p:blipFill>
        <p:spPr>
          <a:xfrm>
            <a:off x="5409437" y="1893386"/>
            <a:ext cx="5424190" cy="986524"/>
          </a:xfrm>
          <a:prstGeom prst="rect">
            <a:avLst/>
          </a:prstGeom>
        </p:spPr>
      </p:pic>
      <p:sp>
        <p:nvSpPr>
          <p:cNvPr id="11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502969" y="421925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1644" y="1812380"/>
            <a:ext cx="3182461" cy="369332"/>
          </a:xfrm>
          <a:prstGeom prst="rect">
            <a:avLst/>
          </a:prstGeom>
          <a:noFill/>
          <a:ln w="76200">
            <a:solidFill>
              <a:srgbClr val="BE551A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12" name="Diagramma 11"/>
          <p:cNvGraphicFramePr/>
          <p:nvPr>
            <p:extLst>
              <p:ext uri="{D42A27DB-BD31-4B8C-83A1-F6EECF244321}">
                <p14:modId xmlns:p14="http://schemas.microsoft.com/office/powerpoint/2010/main" val="4196643361"/>
              </p:ext>
            </p:extLst>
          </p:nvPr>
        </p:nvGraphicFramePr>
        <p:xfrm>
          <a:off x="5735304" y="3020982"/>
          <a:ext cx="5031821" cy="140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>
          <a:xfrm rot="10800000" flipV="1">
            <a:off x="5735303" y="4563444"/>
            <a:ext cx="5098323" cy="132172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200">
                <a:solidFill>
                  <a:srgbClr val="000000"/>
                </a:solidFill>
              </a:defRPr>
            </a:pPr>
            <a:r>
              <a:rPr lang="it-IT" sz="1100" b="1" dirty="0">
                <a:solidFill>
                  <a:srgbClr val="000000"/>
                </a:solidFill>
              </a:rPr>
              <a:t>Aumento quota proteica (~1,2–1,5 g/kg di peso target)</a:t>
            </a:r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lang="it-IT" sz="1100" b="1" dirty="0">
                <a:solidFill>
                  <a:srgbClr val="000000"/>
                </a:solidFill>
              </a:rPr>
              <a:t>VLCD/LED per calo ponderale e riduzione volume epatico/viscerale</a:t>
            </a:r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lang="it-IT" sz="1100" b="1" dirty="0">
                <a:solidFill>
                  <a:srgbClr val="000000"/>
                </a:solidFill>
              </a:rPr>
              <a:t>Correzione carenze (Fe, B12/</a:t>
            </a:r>
            <a:r>
              <a:rPr lang="it-IT" sz="1100" b="1" dirty="0" err="1">
                <a:solidFill>
                  <a:srgbClr val="000000"/>
                </a:solidFill>
              </a:rPr>
              <a:t>folati</a:t>
            </a:r>
            <a:r>
              <a:rPr lang="it-IT" sz="1100" b="1" dirty="0">
                <a:solidFill>
                  <a:srgbClr val="000000"/>
                </a:solidFill>
              </a:rPr>
              <a:t>, vitamina D, tiamina, Ca, Zn, Se, …)</a:t>
            </a:r>
          </a:p>
          <a:p>
            <a:pPr>
              <a:defRPr sz="2200">
                <a:solidFill>
                  <a:srgbClr val="000000"/>
                </a:solidFill>
              </a:defRPr>
            </a:pPr>
            <a:r>
              <a:rPr lang="it-IT" sz="1100" b="1" dirty="0">
                <a:solidFill>
                  <a:srgbClr val="000000"/>
                </a:solidFill>
              </a:rPr>
              <a:t>Miglioramento dei fattori di rischio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0532225" y="4901140"/>
            <a:ext cx="1002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/>
              <a:t>Effetto </a:t>
            </a:r>
          </a:p>
          <a:p>
            <a:pPr algn="ctr"/>
            <a:r>
              <a:rPr lang="it-IT" b="1" dirty="0"/>
              <a:t>IMN‑</a:t>
            </a:r>
            <a:r>
              <a:rPr lang="it-IT" b="1" dirty="0" err="1"/>
              <a:t>like</a:t>
            </a:r>
            <a:endParaRPr lang="it-IT" b="1" dirty="0"/>
          </a:p>
        </p:txBody>
      </p:sp>
      <p:sp>
        <p:nvSpPr>
          <p:cNvPr id="17" name="Parentesi graffa chiusa 16"/>
          <p:cNvSpPr/>
          <p:nvPr/>
        </p:nvSpPr>
        <p:spPr>
          <a:xfrm>
            <a:off x="10124902" y="4563444"/>
            <a:ext cx="407323" cy="13217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502969" y="421925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  <p:sp>
        <p:nvSpPr>
          <p:cNvPr id="3" name="Rettangolo 2"/>
          <p:cNvSpPr/>
          <p:nvPr/>
        </p:nvSpPr>
        <p:spPr>
          <a:xfrm>
            <a:off x="436928" y="1086338"/>
            <a:ext cx="11263185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/>
              <a:t>Stratificare i candidati mediante </a:t>
            </a:r>
            <a:r>
              <a:rPr lang="it-IT" b="1" dirty="0" err="1"/>
              <a:t>fenotipizzazione</a:t>
            </a:r>
            <a:r>
              <a:rPr lang="it-IT" b="1" dirty="0"/>
              <a:t> nutrizionale e infiammatoria </a:t>
            </a:r>
            <a:r>
              <a:rPr lang="it-IT" dirty="0"/>
              <a:t>(stato proteico-energetico, composizione corporea, </a:t>
            </a:r>
            <a:r>
              <a:rPr lang="it-IT" dirty="0" err="1"/>
              <a:t>handgrip</a:t>
            </a:r>
            <a:r>
              <a:rPr lang="it-IT" dirty="0"/>
              <a:t>, fase angolare/</a:t>
            </a:r>
            <a:r>
              <a:rPr lang="it-IT" dirty="0" err="1"/>
              <a:t>bioimpedenziometria</a:t>
            </a:r>
            <a:r>
              <a:rPr lang="it-IT" dirty="0"/>
              <a:t>, indici infiammatori, profili di </a:t>
            </a:r>
            <a:r>
              <a:rPr lang="it-IT" dirty="0" err="1"/>
              <a:t>sarcopenia</a:t>
            </a:r>
            <a:r>
              <a:rPr lang="it-IT" dirty="0"/>
              <a:t> e fragilità) per selezionare sottogruppi ad alto rischio nei quali testare l’intervento.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5525476" y="2089814"/>
            <a:ext cx="4775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b="1" i="1" dirty="0"/>
              <a:t>PROFILI A MAGGIORE RISCHIO DI EVENTI INFETTIVI E RECUPERI PIÙ LENTI CON PROBABILITÀ DI BENEFICIO MARGINALE È PIÙ ALTA.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1"/>
          <a:stretch/>
        </p:blipFill>
        <p:spPr bwMode="auto">
          <a:xfrm>
            <a:off x="436928" y="2505312"/>
            <a:ext cx="3093702" cy="323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069056921"/>
              </p:ext>
            </p:extLst>
          </p:nvPr>
        </p:nvGraphicFramePr>
        <p:xfrm>
          <a:off x="2954214" y="3088487"/>
          <a:ext cx="8979878" cy="2833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2713" r="6464" b="22810"/>
          <a:stretch/>
        </p:blipFill>
        <p:spPr bwMode="auto">
          <a:xfrm>
            <a:off x="3631835" y="2204190"/>
            <a:ext cx="1799857" cy="88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e GIF per la presentazione Powerpoint - 100 immagini anima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816"/>
            <a:ext cx="3470029" cy="34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2015502931"/>
              </p:ext>
            </p:extLst>
          </p:nvPr>
        </p:nvGraphicFramePr>
        <p:xfrm>
          <a:off x="2930768" y="1422401"/>
          <a:ext cx="8769345" cy="4501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502969" y="421925"/>
            <a:ext cx="11197145" cy="518977"/>
          </a:xfrm>
          <a:prstGeom prst="rect">
            <a:avLst/>
          </a:prstGeom>
          <a:ln w="76200">
            <a:solidFill>
              <a:srgbClr val="BE551A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IMMUNONUTRIZIONE PREOPERATORIA </a:t>
            </a:r>
            <a:r>
              <a:rPr kumimoji="0" lang="it-IT" sz="3600" b="1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 CONTESTO ERABS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2969" y="101084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/>
              <a:t>Conclusioni</a:t>
            </a:r>
            <a:endParaRPr lang="it-IT" sz="2400" b="1" i="1" dirty="0"/>
          </a:p>
        </p:txBody>
      </p:sp>
    </p:spTree>
    <p:extLst>
      <p:ext uri="{BB962C8B-B14F-4D97-AF65-F5344CB8AC3E}">
        <p14:creationId xmlns:p14="http://schemas.microsoft.com/office/powerpoint/2010/main" val="6920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6426380"/>
              </p:ext>
            </p:extLst>
          </p:nvPr>
        </p:nvGraphicFramePr>
        <p:xfrm>
          <a:off x="6314831" y="2033389"/>
          <a:ext cx="4779635" cy="357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871193241"/>
              </p:ext>
            </p:extLst>
          </p:nvPr>
        </p:nvGraphicFramePr>
        <p:xfrm>
          <a:off x="983266" y="922215"/>
          <a:ext cx="10169288" cy="844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066" y="1916485"/>
            <a:ext cx="4761389" cy="343844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61905" y="2222002"/>
            <a:ext cx="1313411" cy="17983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415798" y="4978400"/>
            <a:ext cx="1426627" cy="56983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32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dirty="0">
                <a:solidFill>
                  <a:schemeClr val="tx1"/>
                </a:solidFill>
              </a:rPr>
              <a:t>Grazie</a:t>
            </a:r>
            <a:r>
              <a:rPr lang="it-IT" dirty="0"/>
              <a:t/>
            </a:r>
            <a:br>
              <a:rPr lang="it-IT" dirty="0"/>
            </a:b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Benedetta Beltrame</a:t>
            </a:r>
            <a:br>
              <a:rPr lang="it-IT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Dietista</a:t>
            </a:r>
            <a:br>
              <a:rPr lang="it-IT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SOC Chirurgia Generale,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Bariatrica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 E Metabolica Azienda USL Toscana Centro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55" y="3986466"/>
            <a:ext cx="3456732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F2454F-F391-3053-9147-31F45DBAD437}"/>
              </a:ext>
            </a:extLst>
          </p:cNvPr>
          <p:cNvSpPr txBox="1"/>
          <p:nvPr/>
        </p:nvSpPr>
        <p:spPr>
          <a:xfrm>
            <a:off x="447756" y="1005167"/>
            <a:ext cx="527027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Khan et al. </a:t>
            </a:r>
            <a:r>
              <a:rPr lang="en-US" sz="1400" b="1" dirty="0">
                <a:solidFill>
                  <a:schemeClr val="tx1"/>
                </a:solidFill>
              </a:rPr>
              <a:t>The Impact of </a:t>
            </a:r>
            <a:r>
              <a:rPr lang="en-US" sz="1400" b="1" dirty="0" err="1">
                <a:solidFill>
                  <a:schemeClr val="tx1"/>
                </a:solidFill>
              </a:rPr>
              <a:t>Peri</a:t>
            </a:r>
            <a:r>
              <a:rPr lang="en-US" sz="1400" b="1" dirty="0">
                <a:solidFill>
                  <a:schemeClr val="tx1"/>
                </a:solidFill>
              </a:rPr>
              <a:t>-operative Enteral </a:t>
            </a:r>
            <a:r>
              <a:rPr lang="en-US" sz="1400" b="1" dirty="0" err="1">
                <a:solidFill>
                  <a:schemeClr val="tx1"/>
                </a:solidFill>
              </a:rPr>
              <a:t>Immunonutrition</a:t>
            </a:r>
            <a:r>
              <a:rPr lang="en-US" sz="1400" b="1" dirty="0">
                <a:solidFill>
                  <a:schemeClr val="tx1"/>
                </a:solidFill>
              </a:rPr>
              <a:t> on Post-operative Complications in Gastrointestinal Cancer Surgery: A Meta-Analysis</a:t>
            </a:r>
            <a:r>
              <a:rPr lang="en-US" sz="1400" dirty="0">
                <a:solidFill>
                  <a:schemeClr val="tx1"/>
                </a:solidFill>
              </a:rPr>
              <a:t>.  </a:t>
            </a:r>
            <a:r>
              <a:rPr lang="it-IT" sz="1400" b="0" i="1" dirty="0" err="1">
                <a:solidFill>
                  <a:schemeClr val="tx1"/>
                </a:solidFill>
                <a:effectLst/>
              </a:rPr>
              <a:t>Ann</a:t>
            </a:r>
            <a:r>
              <a:rPr lang="it-IT" sz="1400" b="0" i="1" dirty="0">
                <a:solidFill>
                  <a:schemeClr val="tx1"/>
                </a:solidFill>
                <a:effectLst/>
              </a:rPr>
              <a:t> </a:t>
            </a:r>
            <a:r>
              <a:rPr lang="it-IT" sz="1400" b="0" i="1" dirty="0" err="1">
                <a:solidFill>
                  <a:schemeClr val="tx1"/>
                </a:solidFill>
                <a:effectLst/>
              </a:rPr>
              <a:t>Surg</a:t>
            </a:r>
            <a:r>
              <a:rPr lang="it-IT" sz="1400" b="0" i="1" dirty="0">
                <a:solidFill>
                  <a:schemeClr val="tx1"/>
                </a:solidFill>
                <a:effectLst/>
              </a:rPr>
              <a:t> </a:t>
            </a:r>
            <a:r>
              <a:rPr lang="it-IT" sz="1400" b="0" i="1" dirty="0" err="1">
                <a:solidFill>
                  <a:schemeClr val="tx1"/>
                </a:solidFill>
                <a:effectLst/>
              </a:rPr>
              <a:t>Oncol</a:t>
            </a:r>
            <a:r>
              <a:rPr lang="it-IT" sz="1400" b="0" i="0" dirty="0">
                <a:solidFill>
                  <a:schemeClr val="tx1"/>
                </a:solidFill>
                <a:effectLst/>
              </a:rPr>
              <a:t> (2023)</a:t>
            </a:r>
            <a:endParaRPr lang="en-US" sz="1400" b="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4CFA93-8048-D223-FF51-0ADA952D325D}"/>
              </a:ext>
            </a:extLst>
          </p:cNvPr>
          <p:cNvSpPr txBox="1"/>
          <p:nvPr/>
        </p:nvSpPr>
        <p:spPr>
          <a:xfrm>
            <a:off x="447756" y="1869297"/>
            <a:ext cx="45308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/>
              <a:t>37 studies </a:t>
            </a:r>
            <a:r>
              <a:rPr lang="en-US" sz="1400" b="0" i="0" u="none" strike="noStrike" baseline="0" dirty="0"/>
              <a:t>were included:</a:t>
            </a:r>
          </a:p>
          <a:p>
            <a:pPr marL="285750" indent="-285750" algn="l">
              <a:buFontTx/>
              <a:buChar char="-"/>
            </a:pPr>
            <a:r>
              <a:rPr lang="en-US" sz="1400" b="0" i="0" u="none" strike="noStrike" baseline="0" dirty="0"/>
              <a:t>22 pre-operative IMN studies</a:t>
            </a:r>
            <a:endParaRPr lang="en-US" sz="1400" dirty="0"/>
          </a:p>
          <a:p>
            <a:pPr marL="285750" indent="-285750" algn="l">
              <a:buFontTx/>
              <a:buChar char="-"/>
            </a:pPr>
            <a:r>
              <a:rPr lang="en-US" sz="1400" b="0" i="0" u="none" strike="noStrike" baseline="0" dirty="0"/>
              <a:t>11 peri-operative IMN trials </a:t>
            </a:r>
            <a:endParaRPr lang="en-US" sz="1400" dirty="0"/>
          </a:p>
          <a:p>
            <a:pPr marL="285750" indent="-285750" algn="l">
              <a:buFontTx/>
              <a:buChar char="-"/>
            </a:pPr>
            <a:r>
              <a:rPr lang="en-US" sz="1400" b="0" i="0" u="none" strike="noStrike" baseline="0" dirty="0"/>
              <a:t>9 </a:t>
            </a:r>
            <a:r>
              <a:rPr lang="it-IT" sz="1400" b="0" i="0" u="none" strike="noStrike" baseline="0" dirty="0"/>
              <a:t>post-operative IMN trials</a:t>
            </a:r>
            <a:endParaRPr lang="it-IT" sz="1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895D968-FEAE-FA9A-4ABE-D11E648C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78" y="1099725"/>
            <a:ext cx="4511324" cy="4815218"/>
          </a:xfrm>
          <a:prstGeom prst="rect">
            <a:avLst/>
          </a:prstGeom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881292332"/>
              </p:ext>
            </p:extLst>
          </p:nvPr>
        </p:nvGraphicFramePr>
        <p:xfrm>
          <a:off x="577103" y="2782278"/>
          <a:ext cx="5011575" cy="1961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21056838"/>
              </p:ext>
            </p:extLst>
          </p:nvPr>
        </p:nvGraphicFramePr>
        <p:xfrm>
          <a:off x="746512" y="4869775"/>
          <a:ext cx="5115027" cy="1216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</p:spTree>
    <p:extLst>
      <p:ext uri="{BB962C8B-B14F-4D97-AF65-F5344CB8AC3E}">
        <p14:creationId xmlns:p14="http://schemas.microsoft.com/office/powerpoint/2010/main" val="18424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5918" t="57456" r="20830" b="18761"/>
          <a:stretch/>
        </p:blipFill>
        <p:spPr>
          <a:xfrm>
            <a:off x="3469720" y="2767521"/>
            <a:ext cx="6866126" cy="212375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4" y="1355408"/>
            <a:ext cx="2555631" cy="44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62400" y="3260061"/>
            <a:ext cx="1578708" cy="16312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sz="1400" dirty="0">
              <a:solidFill>
                <a:srgbClr val="C00000"/>
              </a:solidFill>
            </a:endParaRPr>
          </a:p>
          <a:p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757138" y="3260062"/>
            <a:ext cx="1578708" cy="16312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sz="1400" dirty="0">
              <a:solidFill>
                <a:srgbClr val="C00000"/>
              </a:solidFill>
            </a:endParaRPr>
          </a:p>
          <a:p>
            <a:endParaRPr lang="it-IT" sz="14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4" t="25959" r="23754" b="62535"/>
          <a:stretch/>
        </p:blipFill>
        <p:spPr bwMode="auto">
          <a:xfrm>
            <a:off x="3767086" y="1524001"/>
            <a:ext cx="4990052" cy="93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3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61"/>
          <p:cNvPicPr preferRelativeResize="0"/>
          <p:nvPr/>
        </p:nvPicPr>
        <p:blipFill rotWithShape="1">
          <a:blip r:embed="rId3">
            <a:alphaModFix/>
          </a:blip>
          <a:srcRect l="85873" t="9836" b="34420"/>
          <a:stretch/>
        </p:blipFill>
        <p:spPr>
          <a:xfrm>
            <a:off x="0" y="0"/>
            <a:ext cx="1017049" cy="12306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42" name="Google Shape;842;p61"/>
          <p:cNvGraphicFramePr/>
          <p:nvPr>
            <p:extLst>
              <p:ext uri="{D42A27DB-BD31-4B8C-83A1-F6EECF244321}">
                <p14:modId xmlns:p14="http://schemas.microsoft.com/office/powerpoint/2010/main" val="136972415"/>
              </p:ext>
            </p:extLst>
          </p:nvPr>
        </p:nvGraphicFramePr>
        <p:xfrm>
          <a:off x="380960" y="2724976"/>
          <a:ext cx="11595100" cy="17637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96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it-IT" sz="1400" u="none" strike="noStrike" cap="none" dirty="0">
                          <a:sym typeface="Century Gothic"/>
                        </a:rPr>
                        <a:t>ESPEN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guidelines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: Clinical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nutrition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in surgery – Clinical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Nutrition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2017-2021</a:t>
                      </a:r>
                      <a:endParaRPr sz="14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it-IT" sz="1600" u="none" strike="noStrike" cap="none">
                          <a:sym typeface="Century Gothic"/>
                        </a:rPr>
                        <a:t>Grade of Recommendation</a:t>
                      </a:r>
                      <a:endParaRPr sz="1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u="none" strike="noStrike" cap="none">
                          <a:sym typeface="Century Gothic"/>
                        </a:rPr>
                        <a:t>Consensus</a:t>
                      </a:r>
                      <a:endParaRPr sz="1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cap="none" dirty="0">
                          <a:sym typeface="Century Gothic"/>
                        </a:rPr>
                        <a:t>IMMUNONUTRIZIONE PERIOPERATORIA/POSTOPERATORIA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ym typeface="Century Gothic"/>
                        </a:rPr>
                        <a:t>B</a:t>
                      </a:r>
                      <a:endParaRPr/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>
                          <a:sym typeface="Century Gothic"/>
                        </a:rPr>
                        <a:t>89% agreement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cap="none" dirty="0">
                          <a:sym typeface="Century Gothic"/>
                        </a:rPr>
                        <a:t>IMMUNONUTRIZIONE PREOPERATORIA VS STANDARD ONS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 dirty="0">
                          <a:sym typeface="Century Gothic"/>
                        </a:rPr>
                        <a:t>0</a:t>
                      </a:r>
                      <a:endParaRPr dirty="0"/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it-IT" sz="1800" u="none" strike="noStrike" cap="none" dirty="0">
                          <a:sym typeface="Century Gothic"/>
                        </a:rPr>
                        <a:t>89% agreement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43" name="Google Shape;843;p61"/>
          <p:cNvGraphicFramePr/>
          <p:nvPr>
            <p:extLst>
              <p:ext uri="{D42A27DB-BD31-4B8C-83A1-F6EECF244321}">
                <p14:modId xmlns:p14="http://schemas.microsoft.com/office/powerpoint/2010/main" val="1579390014"/>
              </p:ext>
            </p:extLst>
          </p:nvPr>
        </p:nvGraphicFramePr>
        <p:xfrm>
          <a:off x="380960" y="1407323"/>
          <a:ext cx="11595100" cy="11409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6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it-IT" sz="1400" u="none" strike="noStrike" cap="none" dirty="0">
                          <a:sym typeface="Century Gothic"/>
                        </a:rPr>
                        <a:t>ESPEN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guidelines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on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nutrition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in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cancer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patients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– Clinical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Nutrition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2016-2021</a:t>
                      </a:r>
                      <a:endParaRPr sz="14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it-IT" sz="1600" u="none" strike="noStrike" cap="none">
                          <a:sym typeface="Century Gothic"/>
                        </a:rPr>
                        <a:t>Streght of Recommendation</a:t>
                      </a:r>
                      <a:endParaRPr sz="1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u="none" strike="noStrike" cap="none">
                          <a:sym typeface="Century Gothic"/>
                        </a:rPr>
                        <a:t>Level of Evidence</a:t>
                      </a:r>
                      <a:endParaRPr sz="16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cap="none" dirty="0">
                          <a:sym typeface="Century Gothic"/>
                        </a:rPr>
                        <a:t>IMMUNONUTRIZIONE PERIOPERATORIA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cap="none" dirty="0">
                          <a:sym typeface="Century Gothic"/>
                        </a:rPr>
                        <a:t>(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upper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 GI </a:t>
                      </a:r>
                      <a:r>
                        <a:rPr lang="it-IT" sz="1400" u="none" strike="noStrike" cap="none" dirty="0" err="1">
                          <a:sym typeface="Century Gothic"/>
                        </a:rPr>
                        <a:t>cancer</a:t>
                      </a:r>
                      <a:r>
                        <a:rPr lang="it-IT" sz="1400" u="none" strike="noStrike" cap="none" dirty="0">
                          <a:sym typeface="Century Gothic"/>
                        </a:rPr>
                        <a:t>)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 dirty="0">
                          <a:sym typeface="Century Gothic"/>
                        </a:rPr>
                        <a:t>STRONG</a:t>
                      </a:r>
                      <a:endParaRPr dirty="0"/>
                    </a:p>
                  </a:txBody>
                  <a:tcPr marL="121675" marR="12167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 dirty="0">
                          <a:sym typeface="Century Gothic"/>
                        </a:rPr>
                        <a:t>HIGH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675" marR="12167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45" name="Google Shape;845;p61"/>
          <p:cNvSpPr txBox="1"/>
          <p:nvPr/>
        </p:nvSpPr>
        <p:spPr>
          <a:xfrm>
            <a:off x="380960" y="4847966"/>
            <a:ext cx="117305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Immune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modulating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ONS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(arginine, omega-3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fatty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acids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nucleotides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can be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preferred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(0) and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administered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5 to 7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preoperatively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407" y="5494297"/>
            <a:ext cx="1720606" cy="5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35628" y="1510606"/>
            <a:ext cx="54935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Con la chirurgia, il trauma o una condizione infiammatoria importante:</a:t>
            </a:r>
          </a:p>
          <a:p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dirty="0"/>
              <a:t>il metabolismo entra in una fase </a:t>
            </a:r>
            <a:r>
              <a:rPr lang="it-IT" sz="1600" b="1" dirty="0"/>
              <a:t>catabolica e pro-infiammatoria</a:t>
            </a:r>
            <a:r>
              <a:rPr lang="it-IT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dirty="0"/>
              <a:t>aumentano </a:t>
            </a:r>
            <a:r>
              <a:rPr lang="it-IT" sz="1600" b="1" dirty="0"/>
              <a:t>citochine</a:t>
            </a:r>
            <a:r>
              <a:rPr lang="it-IT" sz="1600" dirty="0"/>
              <a:t> (IL-1, IL-6, TNF-α) e lo </a:t>
            </a:r>
            <a:r>
              <a:rPr lang="it-IT" sz="1600" b="1" dirty="0"/>
              <a:t>stress ossidativo</a:t>
            </a:r>
            <a:r>
              <a:rPr lang="it-IT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dirty="0"/>
              <a:t>si riduce la </a:t>
            </a:r>
            <a:r>
              <a:rPr lang="it-IT" sz="1600" b="1" dirty="0"/>
              <a:t>funzione dei linfociti T</a:t>
            </a:r>
            <a:r>
              <a:rPr lang="it-IT" sz="1600" dirty="0"/>
              <a:t> e la sintesi di immunoglobuline;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dirty="0"/>
              <a:t>si altera la permeabilità intestinale.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86" y="708384"/>
            <a:ext cx="1142043" cy="114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7" y="1665761"/>
            <a:ext cx="5318308" cy="348884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20615" y="5269477"/>
            <a:ext cx="100662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BE551A"/>
                </a:solidFill>
              </a:rPr>
              <a:t>👉 L’</a:t>
            </a:r>
            <a:r>
              <a:rPr lang="it-IT" b="1" dirty="0" err="1">
                <a:solidFill>
                  <a:srgbClr val="BE551A"/>
                </a:solidFill>
              </a:rPr>
              <a:t>immunonutrizione</a:t>
            </a:r>
            <a:r>
              <a:rPr lang="it-IT" b="1" dirty="0">
                <a:solidFill>
                  <a:srgbClr val="BE551A"/>
                </a:solidFill>
              </a:rPr>
              <a:t> agisce attenuando questa cascata, favorendo la risposta immunitaria adattativa e migliorando la perfusione e la riparazione tissutale</a:t>
            </a:r>
          </a:p>
        </p:txBody>
      </p:sp>
      <p:sp>
        <p:nvSpPr>
          <p:cNvPr id="4" name="Rettangolo 3"/>
          <p:cNvSpPr/>
          <p:nvPr/>
        </p:nvSpPr>
        <p:spPr>
          <a:xfrm>
            <a:off x="4510513" y="910074"/>
            <a:ext cx="3109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2E3D92"/>
                </a:solidFill>
              </a:rPr>
              <a:t>Meccanismo generale d’azione</a:t>
            </a:r>
          </a:p>
        </p:txBody>
      </p:sp>
    </p:spTree>
    <p:extLst>
      <p:ext uri="{BB962C8B-B14F-4D97-AF65-F5344CB8AC3E}">
        <p14:creationId xmlns:p14="http://schemas.microsoft.com/office/powerpoint/2010/main" val="9406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258100491"/>
              </p:ext>
            </p:extLst>
          </p:nvPr>
        </p:nvGraphicFramePr>
        <p:xfrm>
          <a:off x="5586152" y="947651"/>
          <a:ext cx="5508313" cy="471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t="7155" b="12185"/>
          <a:stretch/>
        </p:blipFill>
        <p:spPr>
          <a:xfrm>
            <a:off x="285651" y="1895301"/>
            <a:ext cx="4870030" cy="257694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60271" y="1199350"/>
            <a:ext cx="1841792" cy="3246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b="1" i="0" kern="1200" baseline="0" dirty="0">
                <a:solidFill>
                  <a:srgbClr val="C00000"/>
                </a:solidFill>
              </a:rPr>
              <a:t>ARGININA</a:t>
            </a:r>
            <a:endParaRPr lang="it-IT" sz="2000" kern="1200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084022" y="1895301"/>
            <a:ext cx="121365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42851" y="4658885"/>
            <a:ext cx="424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181817"/>
                </a:solidFill>
              </a:rPr>
              <a:t>Grimble</a:t>
            </a:r>
            <a:r>
              <a:rPr lang="en-US" sz="900" dirty="0">
                <a:solidFill>
                  <a:srgbClr val="181817"/>
                </a:solidFill>
              </a:rPr>
              <a:t> RF. Nutritional modulation of immune function. </a:t>
            </a:r>
            <a:r>
              <a:rPr lang="en-US" sz="900" i="1" dirty="0">
                <a:solidFill>
                  <a:srgbClr val="181817"/>
                </a:solidFill>
              </a:rPr>
              <a:t>Proceedings of the Nutrition Society</a:t>
            </a:r>
            <a:r>
              <a:rPr lang="en-US" sz="900" dirty="0">
                <a:solidFill>
                  <a:srgbClr val="181817"/>
                </a:solidFill>
              </a:rPr>
              <a:t>. 2001;60(3):389-397. doi:10.1079/PNS2001102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3332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7155" b="12185"/>
          <a:stretch/>
        </p:blipFill>
        <p:spPr>
          <a:xfrm>
            <a:off x="285651" y="1895301"/>
            <a:ext cx="4870030" cy="257694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60271" y="1199350"/>
            <a:ext cx="1841792" cy="3246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b="1" i="0" kern="1200" baseline="0" dirty="0">
                <a:solidFill>
                  <a:srgbClr val="C00000"/>
                </a:solidFill>
              </a:rPr>
              <a:t>GLUTAMMINA</a:t>
            </a:r>
            <a:endParaRPr lang="it-IT" sz="2000" kern="1200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08713" y="3882043"/>
            <a:ext cx="121365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42851" y="4658885"/>
            <a:ext cx="424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181817"/>
                </a:solidFill>
              </a:rPr>
              <a:t>Grimble</a:t>
            </a:r>
            <a:r>
              <a:rPr lang="en-US" sz="900" dirty="0">
                <a:solidFill>
                  <a:srgbClr val="181817"/>
                </a:solidFill>
              </a:rPr>
              <a:t> RF. Nutritional modulation of immune function. </a:t>
            </a:r>
            <a:r>
              <a:rPr lang="en-US" sz="900" i="1" dirty="0">
                <a:solidFill>
                  <a:srgbClr val="181817"/>
                </a:solidFill>
              </a:rPr>
              <a:t>Proceedings of the Nutrition Society</a:t>
            </a:r>
            <a:r>
              <a:rPr lang="en-US" sz="900" dirty="0">
                <a:solidFill>
                  <a:srgbClr val="181817"/>
                </a:solidFill>
              </a:rPr>
              <a:t>. 2001;60(3):389-397. doi:10.1079/PNS2001102</a:t>
            </a:r>
            <a:endParaRPr lang="it-IT" sz="9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22218" y="1895301"/>
            <a:ext cx="114488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graphicFrame>
        <p:nvGraphicFramePr>
          <p:cNvPr id="9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323117"/>
              </p:ext>
            </p:extLst>
          </p:nvPr>
        </p:nvGraphicFramePr>
        <p:xfrm>
          <a:off x="5444836" y="1199350"/>
          <a:ext cx="5671550" cy="4499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27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36066" y="240234"/>
            <a:ext cx="10058400" cy="552246"/>
          </a:xfrm>
          <a:prstGeom prst="rect">
            <a:avLst/>
          </a:prstGeom>
          <a:ln w="76200" cap="flat" cmpd="sng" algn="ctr">
            <a:solidFill>
              <a:srgbClr val="BE551A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dirty="0">
                <a:solidFill>
                  <a:schemeClr val="tx1"/>
                </a:solidFill>
              </a:rPr>
              <a:t>IMMUNONUTRIZIONE PREOPERATORIA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7155" b="12185"/>
          <a:stretch/>
        </p:blipFill>
        <p:spPr>
          <a:xfrm>
            <a:off x="285651" y="1895301"/>
            <a:ext cx="4870030" cy="257694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60271" y="1199350"/>
            <a:ext cx="1841792" cy="3246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/>
            <a:r>
              <a:rPr lang="it-IT" sz="2000" b="1" dirty="0">
                <a:solidFill>
                  <a:srgbClr val="C00000"/>
                </a:solidFill>
              </a:rPr>
              <a:t>NUCLEOTIDI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942023" y="2201181"/>
            <a:ext cx="121365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42851" y="4658885"/>
            <a:ext cx="424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181817"/>
                </a:solidFill>
              </a:rPr>
              <a:t>Grimble</a:t>
            </a:r>
            <a:r>
              <a:rPr lang="en-US" sz="900" dirty="0">
                <a:solidFill>
                  <a:srgbClr val="181817"/>
                </a:solidFill>
              </a:rPr>
              <a:t> RF. Nutritional modulation of immune function. </a:t>
            </a:r>
            <a:r>
              <a:rPr lang="en-US" sz="900" i="1" dirty="0">
                <a:solidFill>
                  <a:srgbClr val="181817"/>
                </a:solidFill>
              </a:rPr>
              <a:t>Proceedings of the Nutrition Society</a:t>
            </a:r>
            <a:r>
              <a:rPr lang="en-US" sz="900" dirty="0">
                <a:solidFill>
                  <a:srgbClr val="181817"/>
                </a:solidFill>
              </a:rPr>
              <a:t>. 2001;60(3):389-397. doi:10.1079/PNS2001102</a:t>
            </a:r>
            <a:endParaRPr lang="it-IT" sz="900" dirty="0"/>
          </a:p>
        </p:txBody>
      </p:sp>
      <p:graphicFrame>
        <p:nvGraphicFramePr>
          <p:cNvPr id="1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255794"/>
              </p:ext>
            </p:extLst>
          </p:nvPr>
        </p:nvGraphicFramePr>
        <p:xfrm>
          <a:off x="5890700" y="1199350"/>
          <a:ext cx="5203766" cy="4602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18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www.w3.org/XML/1998/namespace"/>
    <ds:schemaRef ds:uri="71af3243-3dd4-4a8d-8c0d-dd76da1f02a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1633</Words>
  <Application>Microsoft Office PowerPoint</Application>
  <PresentationFormat>Widescreen</PresentationFormat>
  <Paragraphs>188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Calibri</vt:lpstr>
      <vt:lpstr>Century Gothic</vt:lpstr>
      <vt:lpstr>Wingdings</vt:lpstr>
      <vt:lpstr>RetrospectVTI</vt:lpstr>
      <vt:lpstr>IMMUNONUTRIZIONE PREOPERATORIA IN CONTESTO ERABS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Singolo nutriente o combinazione?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Benedetta Beltrame Dietista SOC Chirurgia Generale, Bariatrica E Metabolica Azienda USL Toscana Centro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Benedetta Beltrame</cp:lastModifiedBy>
  <cp:revision>120</cp:revision>
  <dcterms:created xsi:type="dcterms:W3CDTF">2022-02-27T17:36:31Z</dcterms:created>
  <dcterms:modified xsi:type="dcterms:W3CDTF">2025-10-28T07:16:41Z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